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3"/>
  </p:notesMasterIdLst>
  <p:handoutMasterIdLst>
    <p:handoutMasterId r:id="rId84"/>
  </p:handoutMasterIdLst>
  <p:sldIdLst>
    <p:sldId id="259" r:id="rId5"/>
    <p:sldId id="1140" r:id="rId6"/>
    <p:sldId id="1141" r:id="rId7"/>
    <p:sldId id="1142" r:id="rId8"/>
    <p:sldId id="1210" r:id="rId9"/>
    <p:sldId id="1143" r:id="rId10"/>
    <p:sldId id="1144" r:id="rId11"/>
    <p:sldId id="1209" r:id="rId12"/>
    <p:sldId id="1145" r:id="rId13"/>
    <p:sldId id="1211" r:id="rId14"/>
    <p:sldId id="1212" r:id="rId15"/>
    <p:sldId id="1213" r:id="rId16"/>
    <p:sldId id="1214" r:id="rId17"/>
    <p:sldId id="1215" r:id="rId18"/>
    <p:sldId id="1150" r:id="rId19"/>
    <p:sldId id="608" r:id="rId20"/>
    <p:sldId id="1151" r:id="rId21"/>
    <p:sldId id="1152" r:id="rId22"/>
    <p:sldId id="1159" r:id="rId23"/>
    <p:sldId id="1153" r:id="rId24"/>
    <p:sldId id="1154" r:id="rId25"/>
    <p:sldId id="1158" r:id="rId26"/>
    <p:sldId id="1160" r:id="rId27"/>
    <p:sldId id="1155" r:id="rId28"/>
    <p:sldId id="1207" r:id="rId29"/>
    <p:sldId id="1161" r:id="rId30"/>
    <p:sldId id="1156" r:id="rId31"/>
    <p:sldId id="1162" r:id="rId32"/>
    <p:sldId id="1163" r:id="rId33"/>
    <p:sldId id="1157" r:id="rId34"/>
    <p:sldId id="1164" r:id="rId35"/>
    <p:sldId id="1165" r:id="rId36"/>
    <p:sldId id="1216" r:id="rId37"/>
    <p:sldId id="1149" r:id="rId38"/>
    <p:sldId id="1131" r:id="rId39"/>
    <p:sldId id="1133" r:id="rId40"/>
    <p:sldId id="1138" r:id="rId41"/>
    <p:sldId id="1134" r:id="rId42"/>
    <p:sldId id="1139" r:id="rId43"/>
    <p:sldId id="1185" r:id="rId44"/>
    <p:sldId id="1186" r:id="rId45"/>
    <p:sldId id="1187" r:id="rId46"/>
    <p:sldId id="1167" r:id="rId47"/>
    <p:sldId id="1168" r:id="rId48"/>
    <p:sldId id="1169" r:id="rId49"/>
    <p:sldId id="1170" r:id="rId50"/>
    <p:sldId id="1188" r:id="rId51"/>
    <p:sldId id="1171" r:id="rId52"/>
    <p:sldId id="1172" r:id="rId53"/>
    <p:sldId id="1208" r:id="rId54"/>
    <p:sldId id="1173" r:id="rId55"/>
    <p:sldId id="1174" r:id="rId56"/>
    <p:sldId id="1189" r:id="rId57"/>
    <p:sldId id="1175" r:id="rId58"/>
    <p:sldId id="1176" r:id="rId59"/>
    <p:sldId id="1177" r:id="rId60"/>
    <p:sldId id="1178" r:id="rId61"/>
    <p:sldId id="1190" r:id="rId62"/>
    <p:sldId id="1191" r:id="rId63"/>
    <p:sldId id="1192" r:id="rId64"/>
    <p:sldId id="1179" r:id="rId65"/>
    <p:sldId id="1180" r:id="rId66"/>
    <p:sldId id="1181" r:id="rId67"/>
    <p:sldId id="1182" r:id="rId68"/>
    <p:sldId id="1193" r:id="rId69"/>
    <p:sldId id="1183" r:id="rId70"/>
    <p:sldId id="1184" r:id="rId71"/>
    <p:sldId id="1194" r:id="rId72"/>
    <p:sldId id="1195" r:id="rId73"/>
    <p:sldId id="1196" r:id="rId74"/>
    <p:sldId id="1197" r:id="rId75"/>
    <p:sldId id="1198" r:id="rId76"/>
    <p:sldId id="1199" r:id="rId77"/>
    <p:sldId id="1200" r:id="rId78"/>
    <p:sldId id="1204" r:id="rId79"/>
    <p:sldId id="1205" r:id="rId80"/>
    <p:sldId id="1201" r:id="rId81"/>
    <p:sldId id="1203" r:id="rId8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254" autoAdjust="0"/>
    <p:restoredTop sz="82403" autoAdjust="0"/>
  </p:normalViewPr>
  <p:slideViewPr>
    <p:cSldViewPr snapToGrid="0">
      <p:cViewPr varScale="1">
        <p:scale>
          <a:sx n="51" d="100"/>
          <a:sy n="51" d="100"/>
        </p:scale>
        <p:origin x="1088" y="52"/>
      </p:cViewPr>
      <p:guideLst/>
    </p:cSldViewPr>
  </p:slideViewPr>
  <p:notesTextViewPr>
    <p:cViewPr>
      <p:scale>
        <a:sx n="1" d="1"/>
        <a:sy n="1" d="1"/>
      </p:scale>
      <p:origin x="0" y="0"/>
    </p:cViewPr>
  </p:notesTextViewPr>
  <p:sorterViewPr>
    <p:cViewPr>
      <p:scale>
        <a:sx n="100" d="100"/>
        <a:sy n="100" d="100"/>
      </p:scale>
      <p:origin x="0" y="-17644"/>
    </p:cViewPr>
  </p:sorterViewPr>
  <p:notesViewPr>
    <p:cSldViewPr snapToGrid="0">
      <p:cViewPr varScale="1">
        <p:scale>
          <a:sx n="79" d="100"/>
          <a:sy n="79" d="100"/>
        </p:scale>
        <p:origin x="3840" y="8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handoutMaster" Target="handoutMasters/handoutMaster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7EF860-2EA2-4666-8AC3-06A072CDE975}"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699BEB03-F9EA-4659-88B6-EFCCD8EBBEE8}">
      <dgm:prSet/>
      <dgm:spPr/>
      <dgm:t>
        <a:bodyPr/>
        <a:lstStyle/>
        <a:p>
          <a:r>
            <a:rPr lang="en-US" b="0" i="0"/>
            <a:t>Omfattar 12 heldagar under 3 års tid (två dagar per termin), totalt 72 klocktimmar</a:t>
          </a:r>
          <a:endParaRPr lang="en-US"/>
        </a:p>
      </dgm:t>
    </dgm:pt>
    <dgm:pt modelId="{3AA0B5B9-8C8F-47BA-B650-5D02079E893D}" type="parTrans" cxnId="{F767B32E-DADD-4253-AAD2-AF0AF16BB00C}">
      <dgm:prSet/>
      <dgm:spPr/>
      <dgm:t>
        <a:bodyPr/>
        <a:lstStyle/>
        <a:p>
          <a:endParaRPr lang="en-US"/>
        </a:p>
      </dgm:t>
    </dgm:pt>
    <dgm:pt modelId="{1F002A9A-4E06-404E-A29E-7738A754E98B}" type="sibTrans" cxnId="{F767B32E-DADD-4253-AAD2-AF0AF16BB00C}">
      <dgm:prSet/>
      <dgm:spPr/>
      <dgm:t>
        <a:bodyPr/>
        <a:lstStyle/>
        <a:p>
          <a:endParaRPr lang="en-US"/>
        </a:p>
      </dgm:t>
    </dgm:pt>
    <dgm:pt modelId="{5BA397F9-D45C-429E-8601-9002A5390ED8}">
      <dgm:prSet/>
      <dgm:spPr/>
      <dgm:t>
        <a:bodyPr/>
        <a:lstStyle/>
        <a:p>
          <a:r>
            <a:rPr lang="en-US" b="0" i="0" dirty="0" err="1"/>
            <a:t>Obligatoriska</a:t>
          </a:r>
          <a:r>
            <a:rPr lang="en-US" b="0" i="0" dirty="0"/>
            <a:t> moment</a:t>
          </a:r>
          <a:endParaRPr lang="en-US" dirty="0"/>
        </a:p>
      </dgm:t>
    </dgm:pt>
    <dgm:pt modelId="{A1FF320F-C7E3-4A6B-A767-2B1B607206DF}" type="parTrans" cxnId="{881849B9-5402-4664-B840-526C06976D11}">
      <dgm:prSet/>
      <dgm:spPr/>
      <dgm:t>
        <a:bodyPr/>
        <a:lstStyle/>
        <a:p>
          <a:endParaRPr lang="en-US"/>
        </a:p>
      </dgm:t>
    </dgm:pt>
    <dgm:pt modelId="{CB7EFC69-74F2-445A-9363-2CB6DC63E87B}" type="sibTrans" cxnId="{881849B9-5402-4664-B840-526C06976D11}">
      <dgm:prSet/>
      <dgm:spPr/>
      <dgm:t>
        <a:bodyPr/>
        <a:lstStyle/>
        <a:p>
          <a:endParaRPr lang="en-US"/>
        </a:p>
      </dgm:t>
    </dgm:pt>
    <dgm:pt modelId="{FC6807EA-2CA0-49C6-BF0D-C0E85B117F1E}">
      <dgm:prSet custT="1"/>
      <dgm:spPr/>
      <dgm:t>
        <a:bodyPr/>
        <a:lstStyle/>
        <a:p>
          <a:r>
            <a:rPr lang="en-US" sz="1600" dirty="0" err="1"/>
            <a:t>Reflektion</a:t>
          </a:r>
          <a:r>
            <a:rPr lang="en-US" sz="1600" dirty="0"/>
            <a:t> </a:t>
          </a:r>
          <a:r>
            <a:rPr lang="en-US" sz="1600" dirty="0" err="1"/>
            <a:t>kring</a:t>
          </a:r>
          <a:r>
            <a:rPr lang="en-US" sz="1600" dirty="0"/>
            <a:t> </a:t>
          </a:r>
          <a:r>
            <a:rPr lang="en-US" sz="1600" dirty="0" err="1"/>
            <a:t>egen</a:t>
          </a:r>
          <a:r>
            <a:rPr lang="en-US" sz="1600" dirty="0"/>
            <a:t> </a:t>
          </a:r>
          <a:r>
            <a:rPr lang="en-US" sz="1600" dirty="0" err="1"/>
            <a:t>specialistroll</a:t>
          </a:r>
          <a:endParaRPr lang="en-US" sz="1600" dirty="0"/>
        </a:p>
      </dgm:t>
    </dgm:pt>
    <dgm:pt modelId="{E3B3CA65-3ABE-4DC0-B602-8E4B8F8AFCBB}" type="parTrans" cxnId="{E16708DC-CE12-46B6-8690-D50D9E48776A}">
      <dgm:prSet/>
      <dgm:spPr/>
      <dgm:t>
        <a:bodyPr/>
        <a:lstStyle/>
        <a:p>
          <a:endParaRPr lang="en-US"/>
        </a:p>
      </dgm:t>
    </dgm:pt>
    <dgm:pt modelId="{ABCBEB83-3882-4EA1-B79E-17F48B84E9D0}" type="sibTrans" cxnId="{E16708DC-CE12-46B6-8690-D50D9E48776A}">
      <dgm:prSet/>
      <dgm:spPr/>
      <dgm:t>
        <a:bodyPr/>
        <a:lstStyle/>
        <a:p>
          <a:endParaRPr lang="en-US"/>
        </a:p>
      </dgm:t>
    </dgm:pt>
    <dgm:pt modelId="{214B3D52-0B2D-4AF7-A46E-C52DD38EE8AF}">
      <dgm:prSet custT="1"/>
      <dgm:spPr/>
      <dgm:t>
        <a:bodyPr/>
        <a:lstStyle/>
        <a:p>
          <a:r>
            <a:rPr lang="en-US" sz="1600" b="0" i="0" dirty="0" err="1"/>
            <a:t>Ledarskapsblock</a:t>
          </a:r>
          <a:endParaRPr lang="en-US" sz="1600" dirty="0"/>
        </a:p>
      </dgm:t>
    </dgm:pt>
    <dgm:pt modelId="{C4C7A62A-84FC-41ED-B111-5217958FFCDC}" type="parTrans" cxnId="{F96D3767-044B-4147-A997-D22FECD882F5}">
      <dgm:prSet/>
      <dgm:spPr/>
      <dgm:t>
        <a:bodyPr/>
        <a:lstStyle/>
        <a:p>
          <a:endParaRPr lang="en-US"/>
        </a:p>
      </dgm:t>
    </dgm:pt>
    <dgm:pt modelId="{098C7924-E856-427E-9F89-8524156B1A10}" type="sibTrans" cxnId="{F96D3767-044B-4147-A997-D22FECD882F5}">
      <dgm:prSet/>
      <dgm:spPr/>
      <dgm:t>
        <a:bodyPr/>
        <a:lstStyle/>
        <a:p>
          <a:endParaRPr lang="en-US"/>
        </a:p>
      </dgm:t>
    </dgm:pt>
    <dgm:pt modelId="{E56F94FB-BCDF-416D-9D41-E03F8F69D7DD}">
      <dgm:prSet/>
      <dgm:spPr/>
      <dgm:t>
        <a:bodyPr/>
        <a:lstStyle/>
        <a:p>
          <a:r>
            <a:rPr lang="en-US" dirty="0" err="1"/>
            <a:t>Rekommenderade</a:t>
          </a:r>
          <a:r>
            <a:rPr lang="en-US" dirty="0"/>
            <a:t> moment</a:t>
          </a:r>
        </a:p>
      </dgm:t>
    </dgm:pt>
    <dgm:pt modelId="{26C16DBD-A9A3-45E9-A536-E80BAB7D52A0}" type="parTrans" cxnId="{C13422C5-856E-47DA-A43B-150E8267C5E8}">
      <dgm:prSet/>
      <dgm:spPr/>
      <dgm:t>
        <a:bodyPr/>
        <a:lstStyle/>
        <a:p>
          <a:endParaRPr lang="en-US"/>
        </a:p>
      </dgm:t>
    </dgm:pt>
    <dgm:pt modelId="{390F6254-7D21-40B9-8C48-C1B7B16E04CF}" type="sibTrans" cxnId="{C13422C5-856E-47DA-A43B-150E8267C5E8}">
      <dgm:prSet/>
      <dgm:spPr/>
      <dgm:t>
        <a:bodyPr/>
        <a:lstStyle/>
        <a:p>
          <a:endParaRPr lang="en-US"/>
        </a:p>
      </dgm:t>
    </dgm:pt>
    <dgm:pt modelId="{96DC81D3-D953-4FD0-B5FB-1320A560F1A1}">
      <dgm:prSet custT="1"/>
      <dgm:spPr/>
      <dgm:t>
        <a:bodyPr/>
        <a:lstStyle/>
        <a:p>
          <a:r>
            <a:rPr lang="en-US" sz="1600" dirty="0" err="1"/>
            <a:t>Verksamhetsnära</a:t>
          </a:r>
          <a:r>
            <a:rPr lang="en-US" sz="1600" dirty="0"/>
            <a:t> </a:t>
          </a:r>
          <a:r>
            <a:rPr lang="en-US" sz="1600" dirty="0" err="1"/>
            <a:t>och</a:t>
          </a:r>
          <a:r>
            <a:rPr lang="en-US" sz="1600" dirty="0"/>
            <a:t> </a:t>
          </a:r>
          <a:r>
            <a:rPr lang="en-US" sz="1600" dirty="0" err="1"/>
            <a:t>professionsrelaterade</a:t>
          </a:r>
          <a:r>
            <a:rPr lang="en-US" sz="1600" dirty="0"/>
            <a:t>  </a:t>
          </a:r>
          <a:r>
            <a:rPr lang="en-US" sz="1600" dirty="0" err="1"/>
            <a:t>frågeställningar</a:t>
          </a:r>
          <a:endParaRPr lang="en-US" sz="1600" dirty="0"/>
        </a:p>
      </dgm:t>
    </dgm:pt>
    <dgm:pt modelId="{EAB1C813-A91F-4364-B52D-C289EFA637D3}" type="parTrans" cxnId="{30F68664-C1A3-4E72-A181-56E337684932}">
      <dgm:prSet/>
      <dgm:spPr/>
      <dgm:t>
        <a:bodyPr/>
        <a:lstStyle/>
        <a:p>
          <a:endParaRPr lang="en-US"/>
        </a:p>
      </dgm:t>
    </dgm:pt>
    <dgm:pt modelId="{F14FAEE7-BF97-4C14-91B6-6547AEB867A6}" type="sibTrans" cxnId="{30F68664-C1A3-4E72-A181-56E337684932}">
      <dgm:prSet/>
      <dgm:spPr/>
      <dgm:t>
        <a:bodyPr/>
        <a:lstStyle/>
        <a:p>
          <a:endParaRPr lang="en-US"/>
        </a:p>
      </dgm:t>
    </dgm:pt>
    <dgm:pt modelId="{504C68A4-3461-4D28-9B2E-066A71BB9D0C}">
      <dgm:prSet custT="1"/>
      <dgm:spPr/>
      <dgm:t>
        <a:bodyPr/>
        <a:lstStyle/>
        <a:p>
          <a:r>
            <a:rPr lang="en-US" sz="1600" b="0" i="0" dirty="0" err="1"/>
            <a:t>Följa</a:t>
          </a:r>
          <a:r>
            <a:rPr lang="en-US" sz="1600" b="0" i="0" dirty="0"/>
            <a:t> </a:t>
          </a:r>
          <a:r>
            <a:rPr lang="en-US" sz="1600" b="0" i="0" dirty="0" err="1"/>
            <a:t>deltagarnas</a:t>
          </a:r>
          <a:r>
            <a:rPr lang="en-US" sz="1600" b="0" i="0" dirty="0"/>
            <a:t> </a:t>
          </a:r>
          <a:r>
            <a:rPr lang="en-US" sz="1600" b="0" i="0" dirty="0" err="1"/>
            <a:t>steg</a:t>
          </a:r>
          <a:r>
            <a:rPr lang="en-US" sz="1600" b="0" i="0" dirty="0"/>
            <a:t> </a:t>
          </a:r>
          <a:r>
            <a:rPr lang="en-US" sz="1600" b="0" i="0" dirty="0" err="1"/>
            <a:t>i</a:t>
          </a:r>
          <a:r>
            <a:rPr lang="en-US" sz="1600" b="0" i="0" dirty="0"/>
            <a:t> </a:t>
          </a:r>
          <a:r>
            <a:rPr lang="en-US" sz="1600" b="0" i="0" dirty="0" err="1"/>
            <a:t>specialistutbildningen</a:t>
          </a:r>
          <a:endParaRPr lang="en-US" sz="1600" dirty="0"/>
        </a:p>
      </dgm:t>
    </dgm:pt>
    <dgm:pt modelId="{31645F25-F765-4907-A478-75619F5DBEF5}" type="parTrans" cxnId="{8BCA61CB-623A-41A1-951C-A9BB6E4879B2}">
      <dgm:prSet/>
      <dgm:spPr/>
      <dgm:t>
        <a:bodyPr/>
        <a:lstStyle/>
        <a:p>
          <a:endParaRPr lang="en-US"/>
        </a:p>
      </dgm:t>
    </dgm:pt>
    <dgm:pt modelId="{DB48E0CE-7785-4C09-93E5-DD00F0B89ADF}" type="sibTrans" cxnId="{8BCA61CB-623A-41A1-951C-A9BB6E4879B2}">
      <dgm:prSet/>
      <dgm:spPr/>
      <dgm:t>
        <a:bodyPr/>
        <a:lstStyle/>
        <a:p>
          <a:endParaRPr lang="en-US"/>
        </a:p>
      </dgm:t>
    </dgm:pt>
    <dgm:pt modelId="{DDAE0E48-C5FE-45FD-BD9E-0EFC9DD8C2D2}" type="pres">
      <dgm:prSet presAssocID="{6B7EF860-2EA2-4666-8AC3-06A072CDE975}" presName="root" presStyleCnt="0">
        <dgm:presLayoutVars>
          <dgm:dir/>
          <dgm:resizeHandles val="exact"/>
        </dgm:presLayoutVars>
      </dgm:prSet>
      <dgm:spPr/>
    </dgm:pt>
    <dgm:pt modelId="{FF44CA58-2712-48E2-8DEE-FB9756893892}" type="pres">
      <dgm:prSet presAssocID="{699BEB03-F9EA-4659-88B6-EFCCD8EBBEE8}" presName="compNode" presStyleCnt="0"/>
      <dgm:spPr/>
    </dgm:pt>
    <dgm:pt modelId="{6EB0B197-30D5-48CF-93B4-989C91026493}" type="pres">
      <dgm:prSet presAssocID="{699BEB03-F9EA-4659-88B6-EFCCD8EBBEE8}" presName="bgRect" presStyleLbl="bgShp" presStyleIdx="0" presStyleCnt="3"/>
      <dgm:spPr/>
    </dgm:pt>
    <dgm:pt modelId="{48253B7F-ED13-4266-9E1C-6AAF17DB9D75}" type="pres">
      <dgm:prSet presAssocID="{699BEB03-F9EA-4659-88B6-EFCCD8EBBEE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ainy scene"/>
        </a:ext>
      </dgm:extLst>
    </dgm:pt>
    <dgm:pt modelId="{F1DD46E9-D725-4D5B-82E8-9EA8D23C8BC5}" type="pres">
      <dgm:prSet presAssocID="{699BEB03-F9EA-4659-88B6-EFCCD8EBBEE8}" presName="spaceRect" presStyleCnt="0"/>
      <dgm:spPr/>
    </dgm:pt>
    <dgm:pt modelId="{0BA0BA75-BECE-4E5C-B286-A2A6CEF1E17E}" type="pres">
      <dgm:prSet presAssocID="{699BEB03-F9EA-4659-88B6-EFCCD8EBBEE8}" presName="parTx" presStyleLbl="revTx" presStyleIdx="0" presStyleCnt="5">
        <dgm:presLayoutVars>
          <dgm:chMax val="0"/>
          <dgm:chPref val="0"/>
        </dgm:presLayoutVars>
      </dgm:prSet>
      <dgm:spPr/>
    </dgm:pt>
    <dgm:pt modelId="{68ABF650-90DB-4E3D-8270-CAA4D1B46A50}" type="pres">
      <dgm:prSet presAssocID="{1F002A9A-4E06-404E-A29E-7738A754E98B}" presName="sibTrans" presStyleCnt="0"/>
      <dgm:spPr/>
    </dgm:pt>
    <dgm:pt modelId="{8BDBA461-C552-4DB5-AA84-49CA0D22A45D}" type="pres">
      <dgm:prSet presAssocID="{5BA397F9-D45C-429E-8601-9002A5390ED8}" presName="compNode" presStyleCnt="0"/>
      <dgm:spPr/>
    </dgm:pt>
    <dgm:pt modelId="{7748F821-487F-43D6-8637-79D48ED0B319}" type="pres">
      <dgm:prSet presAssocID="{5BA397F9-D45C-429E-8601-9002A5390ED8}" presName="bgRect" presStyleLbl="bgShp" presStyleIdx="1" presStyleCnt="3"/>
      <dgm:spPr/>
    </dgm:pt>
    <dgm:pt modelId="{CBEA4DE7-3B34-4E4E-9D5C-748C3F107D1D}" type="pres">
      <dgm:prSet presAssocID="{5BA397F9-D45C-429E-8601-9002A5390ED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E729B36B-6B12-4175-9BF4-92DB6B705702}" type="pres">
      <dgm:prSet presAssocID="{5BA397F9-D45C-429E-8601-9002A5390ED8}" presName="spaceRect" presStyleCnt="0"/>
      <dgm:spPr/>
    </dgm:pt>
    <dgm:pt modelId="{BB9472C3-CE36-4FEC-9452-27664F71C290}" type="pres">
      <dgm:prSet presAssocID="{5BA397F9-D45C-429E-8601-9002A5390ED8}" presName="parTx" presStyleLbl="revTx" presStyleIdx="1" presStyleCnt="5">
        <dgm:presLayoutVars>
          <dgm:chMax val="0"/>
          <dgm:chPref val="0"/>
        </dgm:presLayoutVars>
      </dgm:prSet>
      <dgm:spPr/>
    </dgm:pt>
    <dgm:pt modelId="{D4540A07-F9C8-4FCE-974B-71C6D2BF069A}" type="pres">
      <dgm:prSet presAssocID="{5BA397F9-D45C-429E-8601-9002A5390ED8}" presName="desTx" presStyleLbl="revTx" presStyleIdx="2" presStyleCnt="5">
        <dgm:presLayoutVars/>
      </dgm:prSet>
      <dgm:spPr/>
    </dgm:pt>
    <dgm:pt modelId="{0BA97221-6190-4D0D-A767-075C984A2B48}" type="pres">
      <dgm:prSet presAssocID="{CB7EFC69-74F2-445A-9363-2CB6DC63E87B}" presName="sibTrans" presStyleCnt="0"/>
      <dgm:spPr/>
    </dgm:pt>
    <dgm:pt modelId="{47FE38D4-CC21-4F42-8DF2-7C623F12D4D5}" type="pres">
      <dgm:prSet presAssocID="{E56F94FB-BCDF-416D-9D41-E03F8F69D7DD}" presName="compNode" presStyleCnt="0"/>
      <dgm:spPr/>
    </dgm:pt>
    <dgm:pt modelId="{94E62440-E585-4A5B-879F-93DCA26F24BE}" type="pres">
      <dgm:prSet presAssocID="{E56F94FB-BCDF-416D-9D41-E03F8F69D7DD}" presName="bgRect" presStyleLbl="bgShp" presStyleIdx="2" presStyleCnt="3"/>
      <dgm:spPr/>
    </dgm:pt>
    <dgm:pt modelId="{B34BA30A-3949-435F-AB61-7723EEF12E7E}" type="pres">
      <dgm:prSet presAssocID="{E56F94FB-BCDF-416D-9D41-E03F8F69D7DD}"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Bonsai med hel fyllning"/>
        </a:ext>
      </dgm:extLst>
    </dgm:pt>
    <dgm:pt modelId="{57BB2913-0D7D-49B0-97B3-07FAF9A9D495}" type="pres">
      <dgm:prSet presAssocID="{E56F94FB-BCDF-416D-9D41-E03F8F69D7DD}" presName="spaceRect" presStyleCnt="0"/>
      <dgm:spPr/>
    </dgm:pt>
    <dgm:pt modelId="{2D83F9D9-99A3-4067-A216-667388F67A51}" type="pres">
      <dgm:prSet presAssocID="{E56F94FB-BCDF-416D-9D41-E03F8F69D7DD}" presName="parTx" presStyleLbl="revTx" presStyleIdx="3" presStyleCnt="5">
        <dgm:presLayoutVars>
          <dgm:chMax val="0"/>
          <dgm:chPref val="0"/>
        </dgm:presLayoutVars>
      </dgm:prSet>
      <dgm:spPr/>
    </dgm:pt>
    <dgm:pt modelId="{3D8DAA4E-AE50-401D-A07A-D8C7BC6628E2}" type="pres">
      <dgm:prSet presAssocID="{E56F94FB-BCDF-416D-9D41-E03F8F69D7DD}" presName="desTx" presStyleLbl="revTx" presStyleIdx="4" presStyleCnt="5">
        <dgm:presLayoutVars/>
      </dgm:prSet>
      <dgm:spPr/>
    </dgm:pt>
  </dgm:ptLst>
  <dgm:cxnLst>
    <dgm:cxn modelId="{33321F22-A041-485F-9909-558D83E75A25}" type="presOf" srcId="{E56F94FB-BCDF-416D-9D41-E03F8F69D7DD}" destId="{2D83F9D9-99A3-4067-A216-667388F67A51}" srcOrd="0" destOrd="0" presId="urn:microsoft.com/office/officeart/2018/2/layout/IconVerticalSolidList"/>
    <dgm:cxn modelId="{F767B32E-DADD-4253-AAD2-AF0AF16BB00C}" srcId="{6B7EF860-2EA2-4666-8AC3-06A072CDE975}" destId="{699BEB03-F9EA-4659-88B6-EFCCD8EBBEE8}" srcOrd="0" destOrd="0" parTransId="{3AA0B5B9-8C8F-47BA-B650-5D02079E893D}" sibTransId="{1F002A9A-4E06-404E-A29E-7738A754E98B}"/>
    <dgm:cxn modelId="{432B9438-7A1F-4B7D-9E1B-7DB3FFECD046}" type="presOf" srcId="{699BEB03-F9EA-4659-88B6-EFCCD8EBBEE8}" destId="{0BA0BA75-BECE-4E5C-B286-A2A6CEF1E17E}" srcOrd="0" destOrd="0" presId="urn:microsoft.com/office/officeart/2018/2/layout/IconVerticalSolidList"/>
    <dgm:cxn modelId="{F6AAB538-CD1C-48FC-8D16-30804B1BB8DB}" type="presOf" srcId="{FC6807EA-2CA0-49C6-BF0D-C0E85B117F1E}" destId="{D4540A07-F9C8-4FCE-974B-71C6D2BF069A}" srcOrd="0" destOrd="0" presId="urn:microsoft.com/office/officeart/2018/2/layout/IconVerticalSolidList"/>
    <dgm:cxn modelId="{30F68664-C1A3-4E72-A181-56E337684932}" srcId="{E56F94FB-BCDF-416D-9D41-E03F8F69D7DD}" destId="{96DC81D3-D953-4FD0-B5FB-1320A560F1A1}" srcOrd="0" destOrd="0" parTransId="{EAB1C813-A91F-4364-B52D-C289EFA637D3}" sibTransId="{F14FAEE7-BF97-4C14-91B6-6547AEB867A6}"/>
    <dgm:cxn modelId="{F96D3767-044B-4147-A997-D22FECD882F5}" srcId="{5BA397F9-D45C-429E-8601-9002A5390ED8}" destId="{214B3D52-0B2D-4AF7-A46E-C52DD38EE8AF}" srcOrd="1" destOrd="0" parTransId="{C4C7A62A-84FC-41ED-B111-5217958FFCDC}" sibTransId="{098C7924-E856-427E-9F89-8524156B1A10}"/>
    <dgm:cxn modelId="{F8D4726D-F67E-4668-AC99-15D13106D848}" type="presOf" srcId="{504C68A4-3461-4D28-9B2E-066A71BB9D0C}" destId="{3D8DAA4E-AE50-401D-A07A-D8C7BC6628E2}" srcOrd="0" destOrd="1" presId="urn:microsoft.com/office/officeart/2018/2/layout/IconVerticalSolidList"/>
    <dgm:cxn modelId="{C741C7A5-19B4-4E6E-9565-84BE2A1C7669}" type="presOf" srcId="{6B7EF860-2EA2-4666-8AC3-06A072CDE975}" destId="{DDAE0E48-C5FE-45FD-BD9E-0EFC9DD8C2D2}" srcOrd="0" destOrd="0" presId="urn:microsoft.com/office/officeart/2018/2/layout/IconVerticalSolidList"/>
    <dgm:cxn modelId="{5D41D2A5-443C-4078-971B-912CDCBDEC72}" type="presOf" srcId="{5BA397F9-D45C-429E-8601-9002A5390ED8}" destId="{BB9472C3-CE36-4FEC-9452-27664F71C290}" srcOrd="0" destOrd="0" presId="urn:microsoft.com/office/officeart/2018/2/layout/IconVerticalSolidList"/>
    <dgm:cxn modelId="{881849B9-5402-4664-B840-526C06976D11}" srcId="{6B7EF860-2EA2-4666-8AC3-06A072CDE975}" destId="{5BA397F9-D45C-429E-8601-9002A5390ED8}" srcOrd="1" destOrd="0" parTransId="{A1FF320F-C7E3-4A6B-A767-2B1B607206DF}" sibTransId="{CB7EFC69-74F2-445A-9363-2CB6DC63E87B}"/>
    <dgm:cxn modelId="{F3E064BA-E8C2-4C48-9B15-64CC9DCF8817}" type="presOf" srcId="{214B3D52-0B2D-4AF7-A46E-C52DD38EE8AF}" destId="{D4540A07-F9C8-4FCE-974B-71C6D2BF069A}" srcOrd="0" destOrd="1" presId="urn:microsoft.com/office/officeart/2018/2/layout/IconVerticalSolidList"/>
    <dgm:cxn modelId="{C13422C5-856E-47DA-A43B-150E8267C5E8}" srcId="{6B7EF860-2EA2-4666-8AC3-06A072CDE975}" destId="{E56F94FB-BCDF-416D-9D41-E03F8F69D7DD}" srcOrd="2" destOrd="0" parTransId="{26C16DBD-A9A3-45E9-A536-E80BAB7D52A0}" sibTransId="{390F6254-7D21-40B9-8C48-C1B7B16E04CF}"/>
    <dgm:cxn modelId="{8BCA61CB-623A-41A1-951C-A9BB6E4879B2}" srcId="{E56F94FB-BCDF-416D-9D41-E03F8F69D7DD}" destId="{504C68A4-3461-4D28-9B2E-066A71BB9D0C}" srcOrd="1" destOrd="0" parTransId="{31645F25-F765-4907-A478-75619F5DBEF5}" sibTransId="{DB48E0CE-7785-4C09-93E5-DD00F0B89ADF}"/>
    <dgm:cxn modelId="{E16708DC-CE12-46B6-8690-D50D9E48776A}" srcId="{5BA397F9-D45C-429E-8601-9002A5390ED8}" destId="{FC6807EA-2CA0-49C6-BF0D-C0E85B117F1E}" srcOrd="0" destOrd="0" parTransId="{E3B3CA65-3ABE-4DC0-B602-8E4B8F8AFCBB}" sibTransId="{ABCBEB83-3882-4EA1-B79E-17F48B84E9D0}"/>
    <dgm:cxn modelId="{8FD511E1-8DDA-481E-9B8A-E59CC4DDEBE8}" type="presOf" srcId="{96DC81D3-D953-4FD0-B5FB-1320A560F1A1}" destId="{3D8DAA4E-AE50-401D-A07A-D8C7BC6628E2}" srcOrd="0" destOrd="0" presId="urn:microsoft.com/office/officeart/2018/2/layout/IconVerticalSolidList"/>
    <dgm:cxn modelId="{A07EF12D-A7D5-45B1-8888-E4FE447D6BFE}" type="presParOf" srcId="{DDAE0E48-C5FE-45FD-BD9E-0EFC9DD8C2D2}" destId="{FF44CA58-2712-48E2-8DEE-FB9756893892}" srcOrd="0" destOrd="0" presId="urn:microsoft.com/office/officeart/2018/2/layout/IconVerticalSolidList"/>
    <dgm:cxn modelId="{E3B85CD6-82D2-4EDD-A7A6-D21E0761813A}" type="presParOf" srcId="{FF44CA58-2712-48E2-8DEE-FB9756893892}" destId="{6EB0B197-30D5-48CF-93B4-989C91026493}" srcOrd="0" destOrd="0" presId="urn:microsoft.com/office/officeart/2018/2/layout/IconVerticalSolidList"/>
    <dgm:cxn modelId="{BAF8D11C-E274-4F50-B1E4-664A7C4E81E7}" type="presParOf" srcId="{FF44CA58-2712-48E2-8DEE-FB9756893892}" destId="{48253B7F-ED13-4266-9E1C-6AAF17DB9D75}" srcOrd="1" destOrd="0" presId="urn:microsoft.com/office/officeart/2018/2/layout/IconVerticalSolidList"/>
    <dgm:cxn modelId="{1B489818-4CA4-4990-85AF-707F9EF4DB71}" type="presParOf" srcId="{FF44CA58-2712-48E2-8DEE-FB9756893892}" destId="{F1DD46E9-D725-4D5B-82E8-9EA8D23C8BC5}" srcOrd="2" destOrd="0" presId="urn:microsoft.com/office/officeart/2018/2/layout/IconVerticalSolidList"/>
    <dgm:cxn modelId="{89EADE5D-8088-417D-8B12-608E6B6243DA}" type="presParOf" srcId="{FF44CA58-2712-48E2-8DEE-FB9756893892}" destId="{0BA0BA75-BECE-4E5C-B286-A2A6CEF1E17E}" srcOrd="3" destOrd="0" presId="urn:microsoft.com/office/officeart/2018/2/layout/IconVerticalSolidList"/>
    <dgm:cxn modelId="{BBACF313-3137-4AF6-8AC8-64F7C8F04F05}" type="presParOf" srcId="{DDAE0E48-C5FE-45FD-BD9E-0EFC9DD8C2D2}" destId="{68ABF650-90DB-4E3D-8270-CAA4D1B46A50}" srcOrd="1" destOrd="0" presId="urn:microsoft.com/office/officeart/2018/2/layout/IconVerticalSolidList"/>
    <dgm:cxn modelId="{A7B74F9E-4B91-4A3F-BC8C-387D23F9B8A1}" type="presParOf" srcId="{DDAE0E48-C5FE-45FD-BD9E-0EFC9DD8C2D2}" destId="{8BDBA461-C552-4DB5-AA84-49CA0D22A45D}" srcOrd="2" destOrd="0" presId="urn:microsoft.com/office/officeart/2018/2/layout/IconVerticalSolidList"/>
    <dgm:cxn modelId="{79A0EEBD-D265-4200-9B6D-EF300A233266}" type="presParOf" srcId="{8BDBA461-C552-4DB5-AA84-49CA0D22A45D}" destId="{7748F821-487F-43D6-8637-79D48ED0B319}" srcOrd="0" destOrd="0" presId="urn:microsoft.com/office/officeart/2018/2/layout/IconVerticalSolidList"/>
    <dgm:cxn modelId="{C7B05C6E-968E-4BFB-BCD1-A5D2F12B8F3E}" type="presParOf" srcId="{8BDBA461-C552-4DB5-AA84-49CA0D22A45D}" destId="{CBEA4DE7-3B34-4E4E-9D5C-748C3F107D1D}" srcOrd="1" destOrd="0" presId="urn:microsoft.com/office/officeart/2018/2/layout/IconVerticalSolidList"/>
    <dgm:cxn modelId="{5ACBC9F6-813B-4735-85C4-7DB4B076ECC7}" type="presParOf" srcId="{8BDBA461-C552-4DB5-AA84-49CA0D22A45D}" destId="{E729B36B-6B12-4175-9BF4-92DB6B705702}" srcOrd="2" destOrd="0" presId="urn:microsoft.com/office/officeart/2018/2/layout/IconVerticalSolidList"/>
    <dgm:cxn modelId="{DF86479C-D2E1-41D1-9CED-5FD2DDBB9ACD}" type="presParOf" srcId="{8BDBA461-C552-4DB5-AA84-49CA0D22A45D}" destId="{BB9472C3-CE36-4FEC-9452-27664F71C290}" srcOrd="3" destOrd="0" presId="urn:microsoft.com/office/officeart/2018/2/layout/IconVerticalSolidList"/>
    <dgm:cxn modelId="{00813E06-DDAB-4055-AEB2-8DA3597D0143}" type="presParOf" srcId="{8BDBA461-C552-4DB5-AA84-49CA0D22A45D}" destId="{D4540A07-F9C8-4FCE-974B-71C6D2BF069A}" srcOrd="4" destOrd="0" presId="urn:microsoft.com/office/officeart/2018/2/layout/IconVerticalSolidList"/>
    <dgm:cxn modelId="{F7BE88CB-AE7C-4D2A-85A5-017AA3DD4343}" type="presParOf" srcId="{DDAE0E48-C5FE-45FD-BD9E-0EFC9DD8C2D2}" destId="{0BA97221-6190-4D0D-A767-075C984A2B48}" srcOrd="3" destOrd="0" presId="urn:microsoft.com/office/officeart/2018/2/layout/IconVerticalSolidList"/>
    <dgm:cxn modelId="{B3D39CF8-575E-4E7A-886F-99FEA669A7DE}" type="presParOf" srcId="{DDAE0E48-C5FE-45FD-BD9E-0EFC9DD8C2D2}" destId="{47FE38D4-CC21-4F42-8DF2-7C623F12D4D5}" srcOrd="4" destOrd="0" presId="urn:microsoft.com/office/officeart/2018/2/layout/IconVerticalSolidList"/>
    <dgm:cxn modelId="{6BA306BC-1661-414F-AC2D-C18B65F6D944}" type="presParOf" srcId="{47FE38D4-CC21-4F42-8DF2-7C623F12D4D5}" destId="{94E62440-E585-4A5B-879F-93DCA26F24BE}" srcOrd="0" destOrd="0" presId="urn:microsoft.com/office/officeart/2018/2/layout/IconVerticalSolidList"/>
    <dgm:cxn modelId="{7BFBD916-6591-4D9F-96C5-2410ED13ED8E}" type="presParOf" srcId="{47FE38D4-CC21-4F42-8DF2-7C623F12D4D5}" destId="{B34BA30A-3949-435F-AB61-7723EEF12E7E}" srcOrd="1" destOrd="0" presId="urn:microsoft.com/office/officeart/2018/2/layout/IconVerticalSolidList"/>
    <dgm:cxn modelId="{97DA015F-8E7A-4CB0-BBE2-D2F18A30B495}" type="presParOf" srcId="{47FE38D4-CC21-4F42-8DF2-7C623F12D4D5}" destId="{57BB2913-0D7D-49B0-97B3-07FAF9A9D495}" srcOrd="2" destOrd="0" presId="urn:microsoft.com/office/officeart/2018/2/layout/IconVerticalSolidList"/>
    <dgm:cxn modelId="{EFBCAFDF-7029-4F2E-BCFA-DC7875F433FB}" type="presParOf" srcId="{47FE38D4-CC21-4F42-8DF2-7C623F12D4D5}" destId="{2D83F9D9-99A3-4067-A216-667388F67A51}" srcOrd="3" destOrd="0" presId="urn:microsoft.com/office/officeart/2018/2/layout/IconVerticalSolidList"/>
    <dgm:cxn modelId="{D901F05A-D49C-41B6-85C7-CC09EF9A63A0}" type="presParOf" srcId="{47FE38D4-CC21-4F42-8DF2-7C623F12D4D5}" destId="{3D8DAA4E-AE50-401D-A07A-D8C7BC6628E2}"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3D6E6C-B382-4A1E-8F04-576326F8460F}"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DFA2A5D0-7FE4-4965-A984-D55FEC034409}">
      <dgm:prSet/>
      <dgm:spPr/>
      <dgm:t>
        <a:bodyPr/>
        <a:lstStyle/>
        <a:p>
          <a:r>
            <a:rPr lang="en-US" dirty="0" err="1">
              <a:solidFill>
                <a:schemeClr val="bg2"/>
              </a:solidFill>
            </a:rPr>
            <a:t>Inläsning</a:t>
          </a:r>
          <a:r>
            <a:rPr lang="en-US" dirty="0">
              <a:solidFill>
                <a:schemeClr val="bg2"/>
              </a:solidFill>
            </a:rPr>
            <a:t>, </a:t>
          </a:r>
          <a:r>
            <a:rPr lang="en-US" dirty="0" err="1">
              <a:solidFill>
                <a:schemeClr val="bg2"/>
              </a:solidFill>
            </a:rPr>
            <a:t>reflektion</a:t>
          </a:r>
          <a:r>
            <a:rPr lang="en-US" dirty="0">
              <a:solidFill>
                <a:schemeClr val="bg2"/>
              </a:solidFill>
            </a:rPr>
            <a:t> </a:t>
          </a:r>
          <a:r>
            <a:rPr lang="en-US" dirty="0" err="1">
              <a:solidFill>
                <a:schemeClr val="bg2"/>
              </a:solidFill>
            </a:rPr>
            <a:t>och</a:t>
          </a:r>
          <a:r>
            <a:rPr lang="en-US" dirty="0">
              <a:solidFill>
                <a:schemeClr val="bg2"/>
              </a:solidFill>
            </a:rPr>
            <a:t> </a:t>
          </a:r>
          <a:r>
            <a:rPr lang="en-US" dirty="0" err="1">
              <a:solidFill>
                <a:schemeClr val="bg2"/>
              </a:solidFill>
            </a:rPr>
            <a:t>färdighetsträning</a:t>
          </a:r>
          <a:r>
            <a:rPr lang="en-US" dirty="0">
              <a:solidFill>
                <a:schemeClr val="bg2"/>
              </a:solidFill>
            </a:rPr>
            <a:t> </a:t>
          </a:r>
          <a:r>
            <a:rPr lang="en-US" dirty="0" err="1">
              <a:solidFill>
                <a:schemeClr val="bg2"/>
              </a:solidFill>
            </a:rPr>
            <a:t>gällande</a:t>
          </a:r>
          <a:r>
            <a:rPr lang="en-US" dirty="0">
              <a:solidFill>
                <a:schemeClr val="bg2"/>
              </a:solidFill>
            </a:rPr>
            <a:t> </a:t>
          </a:r>
          <a:r>
            <a:rPr lang="en-US" dirty="0" err="1">
              <a:solidFill>
                <a:schemeClr val="bg2"/>
              </a:solidFill>
            </a:rPr>
            <a:t>ledarskap</a:t>
          </a:r>
          <a:r>
            <a:rPr lang="en-US" dirty="0">
              <a:solidFill>
                <a:schemeClr val="bg2"/>
              </a:solidFill>
            </a:rPr>
            <a:t> </a:t>
          </a:r>
          <a:r>
            <a:rPr lang="en-US" dirty="0" err="1">
              <a:solidFill>
                <a:schemeClr val="bg2"/>
              </a:solidFill>
            </a:rPr>
            <a:t>och</a:t>
          </a:r>
          <a:r>
            <a:rPr lang="en-US" dirty="0">
              <a:solidFill>
                <a:schemeClr val="bg2"/>
              </a:solidFill>
            </a:rPr>
            <a:t> </a:t>
          </a:r>
          <a:r>
            <a:rPr lang="en-US" dirty="0" err="1">
              <a:solidFill>
                <a:schemeClr val="bg2"/>
              </a:solidFill>
            </a:rPr>
            <a:t>följarskap</a:t>
          </a:r>
          <a:endParaRPr lang="en-US" dirty="0">
            <a:solidFill>
              <a:schemeClr val="bg2"/>
            </a:solidFill>
          </a:endParaRPr>
        </a:p>
      </dgm:t>
    </dgm:pt>
    <dgm:pt modelId="{955F9935-4166-4627-B5F5-16F50F98136B}" type="parTrans" cxnId="{8DA61E25-933C-4C09-90C9-5F40D07EC6C1}">
      <dgm:prSet/>
      <dgm:spPr/>
      <dgm:t>
        <a:bodyPr/>
        <a:lstStyle/>
        <a:p>
          <a:endParaRPr lang="en-US"/>
        </a:p>
      </dgm:t>
    </dgm:pt>
    <dgm:pt modelId="{7BB12483-A9BC-42F8-BDC9-407138CC63B1}" type="sibTrans" cxnId="{8DA61E25-933C-4C09-90C9-5F40D07EC6C1}">
      <dgm:prSet/>
      <dgm:spPr/>
      <dgm:t>
        <a:bodyPr/>
        <a:lstStyle/>
        <a:p>
          <a:endParaRPr lang="en-US"/>
        </a:p>
      </dgm:t>
    </dgm:pt>
    <dgm:pt modelId="{B8807412-EC9B-4FF2-9203-71D6BD26373B}">
      <dgm:prSet/>
      <dgm:spPr/>
      <dgm:t>
        <a:bodyPr/>
        <a:lstStyle/>
        <a:p>
          <a:r>
            <a:rPr lang="en-US" dirty="0" err="1">
              <a:solidFill>
                <a:schemeClr val="bg2"/>
              </a:solidFill>
            </a:rPr>
            <a:t>Eget</a:t>
          </a:r>
          <a:r>
            <a:rPr lang="en-US" dirty="0">
              <a:solidFill>
                <a:schemeClr val="bg2"/>
              </a:solidFill>
            </a:rPr>
            <a:t> </a:t>
          </a:r>
          <a:r>
            <a:rPr lang="en-US" dirty="0" err="1">
              <a:solidFill>
                <a:schemeClr val="bg2"/>
              </a:solidFill>
            </a:rPr>
            <a:t>utvecklingsarbete</a:t>
          </a:r>
          <a:r>
            <a:rPr lang="en-US" dirty="0">
              <a:solidFill>
                <a:schemeClr val="bg2"/>
              </a:solidFill>
            </a:rPr>
            <a:t> </a:t>
          </a:r>
          <a:r>
            <a:rPr lang="en-US" dirty="0" err="1">
              <a:solidFill>
                <a:schemeClr val="bg2"/>
              </a:solidFill>
            </a:rPr>
            <a:t>relaterat</a:t>
          </a:r>
          <a:r>
            <a:rPr lang="en-US" dirty="0">
              <a:solidFill>
                <a:schemeClr val="bg2"/>
              </a:solidFill>
            </a:rPr>
            <a:t> till </a:t>
          </a:r>
          <a:r>
            <a:rPr lang="en-US" dirty="0" err="1">
              <a:solidFill>
                <a:schemeClr val="bg2"/>
              </a:solidFill>
            </a:rPr>
            <a:t>ledarskap</a:t>
          </a:r>
          <a:endParaRPr lang="en-US" dirty="0">
            <a:solidFill>
              <a:schemeClr val="bg2"/>
            </a:solidFill>
          </a:endParaRPr>
        </a:p>
      </dgm:t>
    </dgm:pt>
    <dgm:pt modelId="{A2440ECE-EB8E-476B-9356-94CC062185EC}" type="parTrans" cxnId="{CAEAAEF1-C24E-40EF-A9C5-ACBB9B7BF8A6}">
      <dgm:prSet/>
      <dgm:spPr/>
      <dgm:t>
        <a:bodyPr/>
        <a:lstStyle/>
        <a:p>
          <a:endParaRPr lang="en-US"/>
        </a:p>
      </dgm:t>
    </dgm:pt>
    <dgm:pt modelId="{64642F0B-5271-44B9-B1A5-5DECBF52D5C7}" type="sibTrans" cxnId="{CAEAAEF1-C24E-40EF-A9C5-ACBB9B7BF8A6}">
      <dgm:prSet/>
      <dgm:spPr/>
      <dgm:t>
        <a:bodyPr/>
        <a:lstStyle/>
        <a:p>
          <a:endParaRPr lang="en-US"/>
        </a:p>
      </dgm:t>
    </dgm:pt>
    <dgm:pt modelId="{E58F41DC-AC6E-425A-A194-197F6573F264}">
      <dgm:prSet/>
      <dgm:spPr/>
      <dgm:t>
        <a:bodyPr/>
        <a:lstStyle/>
        <a:p>
          <a:r>
            <a:rPr lang="en-US" b="0" i="0" dirty="0" err="1">
              <a:solidFill>
                <a:schemeClr val="bg2"/>
              </a:solidFill>
            </a:rPr>
            <a:t>Organisationsanalys</a:t>
          </a:r>
          <a:r>
            <a:rPr lang="en-US" b="0" i="0" dirty="0">
              <a:solidFill>
                <a:schemeClr val="bg2"/>
              </a:solidFill>
            </a:rPr>
            <a:t> </a:t>
          </a:r>
          <a:r>
            <a:rPr lang="en-US" b="0" i="0" dirty="0" err="1">
              <a:solidFill>
                <a:schemeClr val="bg2"/>
              </a:solidFill>
            </a:rPr>
            <a:t>på</a:t>
          </a:r>
          <a:r>
            <a:rPr lang="en-US" b="0" i="0" dirty="0">
              <a:solidFill>
                <a:schemeClr val="bg2"/>
              </a:solidFill>
            </a:rPr>
            <a:t> </a:t>
          </a:r>
          <a:r>
            <a:rPr lang="en-US" b="0" i="0" dirty="0" err="1">
              <a:solidFill>
                <a:schemeClr val="bg2"/>
              </a:solidFill>
            </a:rPr>
            <a:t>egen</a:t>
          </a:r>
          <a:r>
            <a:rPr lang="en-US" b="0" i="0" dirty="0">
              <a:solidFill>
                <a:schemeClr val="bg2"/>
              </a:solidFill>
            </a:rPr>
            <a:t> </a:t>
          </a:r>
          <a:r>
            <a:rPr lang="en-US" b="0" i="0" dirty="0" err="1">
              <a:solidFill>
                <a:schemeClr val="bg2"/>
              </a:solidFill>
            </a:rPr>
            <a:t>verksamhet</a:t>
          </a:r>
          <a:endParaRPr lang="en-US" dirty="0">
            <a:solidFill>
              <a:schemeClr val="bg2"/>
            </a:solidFill>
          </a:endParaRPr>
        </a:p>
      </dgm:t>
    </dgm:pt>
    <dgm:pt modelId="{EF875324-CB12-4DD4-83D6-47F44191E8BF}" type="parTrans" cxnId="{81387A98-CC50-4A41-AF68-8F1523AA9628}">
      <dgm:prSet/>
      <dgm:spPr/>
      <dgm:t>
        <a:bodyPr/>
        <a:lstStyle/>
        <a:p>
          <a:endParaRPr lang="en-US"/>
        </a:p>
      </dgm:t>
    </dgm:pt>
    <dgm:pt modelId="{59A94D3B-68DA-4E7A-BE92-CA6986713C5D}" type="sibTrans" cxnId="{81387A98-CC50-4A41-AF68-8F1523AA9628}">
      <dgm:prSet/>
      <dgm:spPr/>
      <dgm:t>
        <a:bodyPr/>
        <a:lstStyle/>
        <a:p>
          <a:endParaRPr lang="en-US"/>
        </a:p>
      </dgm:t>
    </dgm:pt>
    <dgm:pt modelId="{05DA0E0C-D0DB-439F-9B99-85FB0335EBFD}">
      <dgm:prSet/>
      <dgm:spPr/>
      <dgm:t>
        <a:bodyPr/>
        <a:lstStyle/>
        <a:p>
          <a:r>
            <a:rPr lang="en-US" dirty="0" err="1">
              <a:solidFill>
                <a:schemeClr val="bg2"/>
              </a:solidFill>
            </a:rPr>
            <a:t>Planering</a:t>
          </a:r>
          <a:r>
            <a:rPr lang="en-US" dirty="0">
              <a:solidFill>
                <a:schemeClr val="bg2"/>
              </a:solidFill>
            </a:rPr>
            <a:t> </a:t>
          </a:r>
          <a:r>
            <a:rPr lang="en-US" dirty="0" err="1">
              <a:solidFill>
                <a:schemeClr val="bg2"/>
              </a:solidFill>
            </a:rPr>
            <a:t>och</a:t>
          </a:r>
          <a:r>
            <a:rPr lang="en-US" dirty="0">
              <a:solidFill>
                <a:schemeClr val="bg2"/>
              </a:solidFill>
            </a:rPr>
            <a:t> </a:t>
          </a:r>
          <a:r>
            <a:rPr lang="en-US" dirty="0" err="1">
              <a:solidFill>
                <a:schemeClr val="bg2"/>
              </a:solidFill>
            </a:rPr>
            <a:t>genomförande</a:t>
          </a:r>
          <a:r>
            <a:rPr lang="en-US" dirty="0">
              <a:solidFill>
                <a:schemeClr val="bg2"/>
              </a:solidFill>
            </a:rPr>
            <a:t> av </a:t>
          </a:r>
          <a:r>
            <a:rPr lang="en-US" dirty="0" err="1">
              <a:solidFill>
                <a:schemeClr val="bg2"/>
              </a:solidFill>
            </a:rPr>
            <a:t>m</a:t>
          </a:r>
          <a:r>
            <a:rPr lang="en-US" b="0" i="0" dirty="0" err="1">
              <a:solidFill>
                <a:schemeClr val="bg2"/>
              </a:solidFill>
            </a:rPr>
            <a:t>indre</a:t>
          </a:r>
          <a:r>
            <a:rPr lang="en-US" b="0" i="0" dirty="0">
              <a:solidFill>
                <a:schemeClr val="bg2"/>
              </a:solidFill>
            </a:rPr>
            <a:t> </a:t>
          </a:r>
          <a:r>
            <a:rPr lang="en-US" b="0" i="0" dirty="0" err="1">
              <a:solidFill>
                <a:schemeClr val="bg2"/>
              </a:solidFill>
            </a:rPr>
            <a:t>förändringsarbete</a:t>
          </a:r>
          <a:r>
            <a:rPr lang="en-US" b="0" i="0" dirty="0">
              <a:solidFill>
                <a:schemeClr val="bg2"/>
              </a:solidFill>
            </a:rPr>
            <a:t> </a:t>
          </a:r>
          <a:r>
            <a:rPr lang="en-US" b="0" i="0" dirty="0" err="1">
              <a:solidFill>
                <a:schemeClr val="bg2"/>
              </a:solidFill>
            </a:rPr>
            <a:t>i</a:t>
          </a:r>
          <a:r>
            <a:rPr lang="en-US" b="0" i="0" dirty="0">
              <a:solidFill>
                <a:schemeClr val="bg2"/>
              </a:solidFill>
            </a:rPr>
            <a:t> </a:t>
          </a:r>
          <a:r>
            <a:rPr lang="en-US" b="0" i="0" dirty="0" err="1">
              <a:solidFill>
                <a:schemeClr val="bg2"/>
              </a:solidFill>
            </a:rPr>
            <a:t>egen</a:t>
          </a:r>
          <a:r>
            <a:rPr lang="en-US" b="0" i="0" dirty="0">
              <a:solidFill>
                <a:schemeClr val="bg2"/>
              </a:solidFill>
            </a:rPr>
            <a:t> </a:t>
          </a:r>
          <a:r>
            <a:rPr lang="en-US" b="0" i="0" dirty="0" err="1">
              <a:solidFill>
                <a:schemeClr val="bg2"/>
              </a:solidFill>
            </a:rPr>
            <a:t>verksamhet</a:t>
          </a:r>
          <a:r>
            <a:rPr lang="en-US" b="0" i="0" dirty="0">
              <a:solidFill>
                <a:schemeClr val="bg2"/>
              </a:solidFill>
            </a:rPr>
            <a:t> </a:t>
          </a:r>
          <a:endParaRPr lang="en-US" dirty="0">
            <a:solidFill>
              <a:schemeClr val="bg2"/>
            </a:solidFill>
          </a:endParaRPr>
        </a:p>
      </dgm:t>
    </dgm:pt>
    <dgm:pt modelId="{F0586F84-88CA-4B58-94C2-DA253996A120}" type="parTrans" cxnId="{F135818D-6CEA-4915-97CF-B04CC0C79CA2}">
      <dgm:prSet/>
      <dgm:spPr/>
      <dgm:t>
        <a:bodyPr/>
        <a:lstStyle/>
        <a:p>
          <a:endParaRPr lang="en-US"/>
        </a:p>
      </dgm:t>
    </dgm:pt>
    <dgm:pt modelId="{177651A1-2DFE-4AA3-9B2F-AA93C9D043D8}" type="sibTrans" cxnId="{F135818D-6CEA-4915-97CF-B04CC0C79CA2}">
      <dgm:prSet/>
      <dgm:spPr/>
      <dgm:t>
        <a:bodyPr/>
        <a:lstStyle/>
        <a:p>
          <a:endParaRPr lang="en-US"/>
        </a:p>
      </dgm:t>
    </dgm:pt>
    <dgm:pt modelId="{7239E863-4982-4FFD-B272-3E8CA50C577D}">
      <dgm:prSet/>
      <dgm:spPr/>
      <dgm:t>
        <a:bodyPr/>
        <a:lstStyle/>
        <a:p>
          <a:r>
            <a:rPr lang="en-US" dirty="0">
              <a:solidFill>
                <a:schemeClr val="bg2"/>
              </a:solidFill>
            </a:rPr>
            <a:t>                  </a:t>
          </a:r>
          <a:r>
            <a:rPr lang="en-US" dirty="0" err="1">
              <a:solidFill>
                <a:schemeClr val="bg2"/>
              </a:solidFill>
            </a:rPr>
            <a:t>E</a:t>
          </a:r>
          <a:r>
            <a:rPr lang="en-US" b="0" i="0" dirty="0" err="1">
              <a:solidFill>
                <a:schemeClr val="bg2"/>
              </a:solidFill>
            </a:rPr>
            <a:t>genföretagare</a:t>
          </a:r>
          <a:r>
            <a:rPr lang="en-US" b="0" i="0" dirty="0">
              <a:solidFill>
                <a:schemeClr val="bg2"/>
              </a:solidFill>
            </a:rPr>
            <a:t> </a:t>
          </a:r>
          <a:r>
            <a:rPr lang="en-US" b="0" i="0" dirty="0" err="1">
              <a:solidFill>
                <a:schemeClr val="bg2"/>
              </a:solidFill>
            </a:rPr>
            <a:t>kan</a:t>
          </a:r>
          <a:r>
            <a:rPr lang="en-US" b="0" i="0" dirty="0">
              <a:solidFill>
                <a:schemeClr val="bg2"/>
              </a:solidFill>
            </a:rPr>
            <a:t> </a:t>
          </a:r>
          <a:r>
            <a:rPr lang="en-US" b="0" i="0" dirty="0" err="1">
              <a:solidFill>
                <a:schemeClr val="bg2"/>
              </a:solidFill>
            </a:rPr>
            <a:t>göra</a:t>
          </a:r>
          <a:r>
            <a:rPr lang="en-US" b="0" i="0" dirty="0">
              <a:solidFill>
                <a:schemeClr val="bg2"/>
              </a:solidFill>
            </a:rPr>
            <a:t> </a:t>
          </a:r>
          <a:r>
            <a:rPr lang="en-US" b="0" i="0" dirty="0" err="1">
              <a:solidFill>
                <a:schemeClr val="bg2"/>
              </a:solidFill>
            </a:rPr>
            <a:t>arbetet</a:t>
          </a:r>
          <a:r>
            <a:rPr lang="en-US" b="0" i="0" dirty="0">
              <a:solidFill>
                <a:schemeClr val="bg2"/>
              </a:solidFill>
            </a:rPr>
            <a:t> </a:t>
          </a:r>
          <a:r>
            <a:rPr lang="en-US" b="0" i="0" dirty="0" err="1">
              <a:solidFill>
                <a:schemeClr val="bg2"/>
              </a:solidFill>
            </a:rPr>
            <a:t>tillsammans</a:t>
          </a:r>
          <a:r>
            <a:rPr lang="en-US" b="0" i="0" dirty="0">
              <a:solidFill>
                <a:schemeClr val="bg2"/>
              </a:solidFill>
            </a:rPr>
            <a:t> med </a:t>
          </a:r>
          <a:r>
            <a:rPr lang="en-US" b="0" i="0" dirty="0" err="1">
              <a:solidFill>
                <a:schemeClr val="bg2"/>
              </a:solidFill>
            </a:rPr>
            <a:t>annan</a:t>
          </a:r>
          <a:r>
            <a:rPr lang="en-US" b="0" i="0" dirty="0">
              <a:solidFill>
                <a:schemeClr val="bg2"/>
              </a:solidFill>
            </a:rPr>
            <a:t> </a:t>
          </a:r>
          <a:r>
            <a:rPr lang="en-US" b="0" i="0" dirty="0" err="1">
              <a:solidFill>
                <a:schemeClr val="bg2"/>
              </a:solidFill>
            </a:rPr>
            <a:t>deltagare</a:t>
          </a:r>
          <a:br>
            <a:rPr lang="en-US" b="0" i="0" dirty="0">
              <a:solidFill>
                <a:schemeClr val="bg2"/>
              </a:solidFill>
            </a:rPr>
          </a:br>
          <a:r>
            <a:rPr lang="en-US" b="0" i="0" dirty="0">
              <a:solidFill>
                <a:schemeClr val="bg2"/>
              </a:solidFill>
            </a:rPr>
            <a:t>                  (</a:t>
          </a:r>
          <a:r>
            <a:rPr lang="en-US" b="0" i="0" dirty="0" err="1">
              <a:solidFill>
                <a:schemeClr val="bg2"/>
              </a:solidFill>
            </a:rPr>
            <a:t>eller</a:t>
          </a:r>
          <a:r>
            <a:rPr lang="en-US" b="0" i="0" dirty="0">
              <a:solidFill>
                <a:schemeClr val="bg2"/>
              </a:solidFill>
            </a:rPr>
            <a:t> hos </a:t>
          </a:r>
          <a:r>
            <a:rPr lang="en-US" b="0" i="0" dirty="0" err="1">
              <a:solidFill>
                <a:schemeClr val="bg2"/>
              </a:solidFill>
            </a:rPr>
            <a:t>kund</a:t>
          </a:r>
          <a:r>
            <a:rPr lang="en-US" b="0" i="0" dirty="0">
              <a:solidFill>
                <a:schemeClr val="bg2"/>
              </a:solidFill>
            </a:rPr>
            <a:t> om </a:t>
          </a:r>
          <a:r>
            <a:rPr lang="en-US" b="0" i="0" dirty="0" err="1">
              <a:solidFill>
                <a:schemeClr val="bg2"/>
              </a:solidFill>
            </a:rPr>
            <a:t>lämpligt</a:t>
          </a:r>
          <a:r>
            <a:rPr lang="en-US" b="0" i="0" dirty="0">
              <a:solidFill>
                <a:schemeClr val="bg2"/>
              </a:solidFill>
            </a:rPr>
            <a:t>)</a:t>
          </a:r>
          <a:endParaRPr lang="en-US" dirty="0">
            <a:solidFill>
              <a:schemeClr val="bg2"/>
            </a:solidFill>
          </a:endParaRPr>
        </a:p>
      </dgm:t>
    </dgm:pt>
    <dgm:pt modelId="{A99111A7-55B8-49BE-A6E8-4640710ABBAB}" type="parTrans" cxnId="{DD4EA13A-6479-448C-A411-BEBFAE481537}">
      <dgm:prSet/>
      <dgm:spPr/>
      <dgm:t>
        <a:bodyPr/>
        <a:lstStyle/>
        <a:p>
          <a:endParaRPr lang="en-US"/>
        </a:p>
      </dgm:t>
    </dgm:pt>
    <dgm:pt modelId="{97E308EE-0756-4AA4-8E02-2D47451BB96D}" type="sibTrans" cxnId="{DD4EA13A-6479-448C-A411-BEBFAE481537}">
      <dgm:prSet/>
      <dgm:spPr/>
      <dgm:t>
        <a:bodyPr/>
        <a:lstStyle/>
        <a:p>
          <a:endParaRPr lang="en-US"/>
        </a:p>
      </dgm:t>
    </dgm:pt>
    <dgm:pt modelId="{2F041FB4-AD86-4E16-9771-2C1F9D93A671}" type="pres">
      <dgm:prSet presAssocID="{FF3D6E6C-B382-4A1E-8F04-576326F8460F}" presName="vert0" presStyleCnt="0">
        <dgm:presLayoutVars>
          <dgm:dir/>
          <dgm:animOne val="branch"/>
          <dgm:animLvl val="lvl"/>
        </dgm:presLayoutVars>
      </dgm:prSet>
      <dgm:spPr/>
    </dgm:pt>
    <dgm:pt modelId="{C56058E0-6359-41E8-AC74-17A5EA1DD191}" type="pres">
      <dgm:prSet presAssocID="{DFA2A5D0-7FE4-4965-A984-D55FEC034409}" presName="thickLine" presStyleLbl="alignNode1" presStyleIdx="0" presStyleCnt="5"/>
      <dgm:spPr/>
    </dgm:pt>
    <dgm:pt modelId="{CCED998F-625E-4F8C-8DBD-E32CE9B99500}" type="pres">
      <dgm:prSet presAssocID="{DFA2A5D0-7FE4-4965-A984-D55FEC034409}" presName="horz1" presStyleCnt="0"/>
      <dgm:spPr/>
    </dgm:pt>
    <dgm:pt modelId="{74446BBD-EFCC-4527-B3AA-922ACDCFEDFE}" type="pres">
      <dgm:prSet presAssocID="{DFA2A5D0-7FE4-4965-A984-D55FEC034409}" presName="tx1" presStyleLbl="revTx" presStyleIdx="0" presStyleCnt="5"/>
      <dgm:spPr/>
    </dgm:pt>
    <dgm:pt modelId="{F451E533-2343-43F6-98C5-289831C6996E}" type="pres">
      <dgm:prSet presAssocID="{DFA2A5D0-7FE4-4965-A984-D55FEC034409}" presName="vert1" presStyleCnt="0"/>
      <dgm:spPr/>
    </dgm:pt>
    <dgm:pt modelId="{B7858056-2777-4863-B015-7C2DA4B642F5}" type="pres">
      <dgm:prSet presAssocID="{B8807412-EC9B-4FF2-9203-71D6BD26373B}" presName="thickLine" presStyleLbl="alignNode1" presStyleIdx="1" presStyleCnt="5"/>
      <dgm:spPr/>
    </dgm:pt>
    <dgm:pt modelId="{51A7BBD2-BAEA-435A-AC25-D73951835D1D}" type="pres">
      <dgm:prSet presAssocID="{B8807412-EC9B-4FF2-9203-71D6BD26373B}" presName="horz1" presStyleCnt="0"/>
      <dgm:spPr/>
    </dgm:pt>
    <dgm:pt modelId="{39A6B4B4-F186-4A05-B049-6FEA7C632C18}" type="pres">
      <dgm:prSet presAssocID="{B8807412-EC9B-4FF2-9203-71D6BD26373B}" presName="tx1" presStyleLbl="revTx" presStyleIdx="1" presStyleCnt="5"/>
      <dgm:spPr/>
    </dgm:pt>
    <dgm:pt modelId="{E8610392-F748-4E6E-A9C6-4F58548F5FB2}" type="pres">
      <dgm:prSet presAssocID="{B8807412-EC9B-4FF2-9203-71D6BD26373B}" presName="vert1" presStyleCnt="0"/>
      <dgm:spPr/>
    </dgm:pt>
    <dgm:pt modelId="{4BDF30F6-5B2C-4D3F-94BC-63AD9215C8A9}" type="pres">
      <dgm:prSet presAssocID="{E58F41DC-AC6E-425A-A194-197F6573F264}" presName="thickLine" presStyleLbl="alignNode1" presStyleIdx="2" presStyleCnt="5"/>
      <dgm:spPr/>
    </dgm:pt>
    <dgm:pt modelId="{AB274848-6591-4388-9F9A-3605F456339C}" type="pres">
      <dgm:prSet presAssocID="{E58F41DC-AC6E-425A-A194-197F6573F264}" presName="horz1" presStyleCnt="0"/>
      <dgm:spPr/>
    </dgm:pt>
    <dgm:pt modelId="{F5C072EF-99FC-4B74-952E-FDE9CD874643}" type="pres">
      <dgm:prSet presAssocID="{E58F41DC-AC6E-425A-A194-197F6573F264}" presName="tx1" presStyleLbl="revTx" presStyleIdx="2" presStyleCnt="5"/>
      <dgm:spPr/>
    </dgm:pt>
    <dgm:pt modelId="{45930453-04DA-4A58-AD1A-4D851D76C623}" type="pres">
      <dgm:prSet presAssocID="{E58F41DC-AC6E-425A-A194-197F6573F264}" presName="vert1" presStyleCnt="0"/>
      <dgm:spPr/>
    </dgm:pt>
    <dgm:pt modelId="{1640FDC2-E0DB-4050-9C0F-86560B3E6762}" type="pres">
      <dgm:prSet presAssocID="{05DA0E0C-D0DB-439F-9B99-85FB0335EBFD}" presName="thickLine" presStyleLbl="alignNode1" presStyleIdx="3" presStyleCnt="5"/>
      <dgm:spPr/>
    </dgm:pt>
    <dgm:pt modelId="{BCAAD492-C7E2-4F6F-A66D-0D68B41CD6BE}" type="pres">
      <dgm:prSet presAssocID="{05DA0E0C-D0DB-439F-9B99-85FB0335EBFD}" presName="horz1" presStyleCnt="0"/>
      <dgm:spPr/>
    </dgm:pt>
    <dgm:pt modelId="{9EE70946-56D9-4787-AB12-8131D86F46DC}" type="pres">
      <dgm:prSet presAssocID="{05DA0E0C-D0DB-439F-9B99-85FB0335EBFD}" presName="tx1" presStyleLbl="revTx" presStyleIdx="3" presStyleCnt="5"/>
      <dgm:spPr/>
    </dgm:pt>
    <dgm:pt modelId="{8E892616-23FC-4089-9FA8-7ED567BB9782}" type="pres">
      <dgm:prSet presAssocID="{05DA0E0C-D0DB-439F-9B99-85FB0335EBFD}" presName="vert1" presStyleCnt="0"/>
      <dgm:spPr/>
    </dgm:pt>
    <dgm:pt modelId="{A127FA66-6C89-412D-81AD-CD381ECF7437}" type="pres">
      <dgm:prSet presAssocID="{7239E863-4982-4FFD-B272-3E8CA50C577D}" presName="thickLine" presStyleLbl="alignNode1" presStyleIdx="4" presStyleCnt="5"/>
      <dgm:spPr/>
    </dgm:pt>
    <dgm:pt modelId="{59831918-CBE9-425E-B1B8-68A6685464E4}" type="pres">
      <dgm:prSet presAssocID="{7239E863-4982-4FFD-B272-3E8CA50C577D}" presName="horz1" presStyleCnt="0"/>
      <dgm:spPr/>
    </dgm:pt>
    <dgm:pt modelId="{EA9312FB-41BB-43F1-ABB9-61D781FDBF89}" type="pres">
      <dgm:prSet presAssocID="{7239E863-4982-4FFD-B272-3E8CA50C577D}" presName="tx1" presStyleLbl="revTx" presStyleIdx="4" presStyleCnt="5"/>
      <dgm:spPr/>
    </dgm:pt>
    <dgm:pt modelId="{655668FF-814D-4AB8-A49E-4D88610BCC6B}" type="pres">
      <dgm:prSet presAssocID="{7239E863-4982-4FFD-B272-3E8CA50C577D}" presName="vert1" presStyleCnt="0"/>
      <dgm:spPr/>
    </dgm:pt>
  </dgm:ptLst>
  <dgm:cxnLst>
    <dgm:cxn modelId="{A035F701-E39F-4492-8CBD-4F9C6BB92609}" type="presOf" srcId="{7239E863-4982-4FFD-B272-3E8CA50C577D}" destId="{EA9312FB-41BB-43F1-ABB9-61D781FDBF89}" srcOrd="0" destOrd="0" presId="urn:microsoft.com/office/officeart/2008/layout/LinedList"/>
    <dgm:cxn modelId="{8DA61E25-933C-4C09-90C9-5F40D07EC6C1}" srcId="{FF3D6E6C-B382-4A1E-8F04-576326F8460F}" destId="{DFA2A5D0-7FE4-4965-A984-D55FEC034409}" srcOrd="0" destOrd="0" parTransId="{955F9935-4166-4627-B5F5-16F50F98136B}" sibTransId="{7BB12483-A9BC-42F8-BDC9-407138CC63B1}"/>
    <dgm:cxn modelId="{DD4EA13A-6479-448C-A411-BEBFAE481537}" srcId="{FF3D6E6C-B382-4A1E-8F04-576326F8460F}" destId="{7239E863-4982-4FFD-B272-3E8CA50C577D}" srcOrd="4" destOrd="0" parTransId="{A99111A7-55B8-49BE-A6E8-4640710ABBAB}" sibTransId="{97E308EE-0756-4AA4-8E02-2D47451BB96D}"/>
    <dgm:cxn modelId="{579E355E-B572-4361-901F-E1015C33A92C}" type="presOf" srcId="{05DA0E0C-D0DB-439F-9B99-85FB0335EBFD}" destId="{9EE70946-56D9-4787-AB12-8131D86F46DC}" srcOrd="0" destOrd="0" presId="urn:microsoft.com/office/officeart/2008/layout/LinedList"/>
    <dgm:cxn modelId="{1337A266-A720-43B9-B2E9-19257DD3A578}" type="presOf" srcId="{B8807412-EC9B-4FF2-9203-71D6BD26373B}" destId="{39A6B4B4-F186-4A05-B049-6FEA7C632C18}" srcOrd="0" destOrd="0" presId="urn:microsoft.com/office/officeart/2008/layout/LinedList"/>
    <dgm:cxn modelId="{15FDE866-001F-4659-8512-32B034601E45}" type="presOf" srcId="{FF3D6E6C-B382-4A1E-8F04-576326F8460F}" destId="{2F041FB4-AD86-4E16-9771-2C1F9D93A671}" srcOrd="0" destOrd="0" presId="urn:microsoft.com/office/officeart/2008/layout/LinedList"/>
    <dgm:cxn modelId="{F135818D-6CEA-4915-97CF-B04CC0C79CA2}" srcId="{FF3D6E6C-B382-4A1E-8F04-576326F8460F}" destId="{05DA0E0C-D0DB-439F-9B99-85FB0335EBFD}" srcOrd="3" destOrd="0" parTransId="{F0586F84-88CA-4B58-94C2-DA253996A120}" sibTransId="{177651A1-2DFE-4AA3-9B2F-AA93C9D043D8}"/>
    <dgm:cxn modelId="{88B9138E-4359-4270-854F-B974A7CDC5EC}" type="presOf" srcId="{E58F41DC-AC6E-425A-A194-197F6573F264}" destId="{F5C072EF-99FC-4B74-952E-FDE9CD874643}" srcOrd="0" destOrd="0" presId="urn:microsoft.com/office/officeart/2008/layout/LinedList"/>
    <dgm:cxn modelId="{81387A98-CC50-4A41-AF68-8F1523AA9628}" srcId="{FF3D6E6C-B382-4A1E-8F04-576326F8460F}" destId="{E58F41DC-AC6E-425A-A194-197F6573F264}" srcOrd="2" destOrd="0" parTransId="{EF875324-CB12-4DD4-83D6-47F44191E8BF}" sibTransId="{59A94D3B-68DA-4E7A-BE92-CA6986713C5D}"/>
    <dgm:cxn modelId="{D74ED1C9-BCA7-4138-9153-868446EA1BA9}" type="presOf" srcId="{DFA2A5D0-7FE4-4965-A984-D55FEC034409}" destId="{74446BBD-EFCC-4527-B3AA-922ACDCFEDFE}" srcOrd="0" destOrd="0" presId="urn:microsoft.com/office/officeart/2008/layout/LinedList"/>
    <dgm:cxn modelId="{CAEAAEF1-C24E-40EF-A9C5-ACBB9B7BF8A6}" srcId="{FF3D6E6C-B382-4A1E-8F04-576326F8460F}" destId="{B8807412-EC9B-4FF2-9203-71D6BD26373B}" srcOrd="1" destOrd="0" parTransId="{A2440ECE-EB8E-476B-9356-94CC062185EC}" sibTransId="{64642F0B-5271-44B9-B1A5-5DECBF52D5C7}"/>
    <dgm:cxn modelId="{AF1BA892-FF76-4863-8C74-70CD8FB68886}" type="presParOf" srcId="{2F041FB4-AD86-4E16-9771-2C1F9D93A671}" destId="{C56058E0-6359-41E8-AC74-17A5EA1DD191}" srcOrd="0" destOrd="0" presId="urn:microsoft.com/office/officeart/2008/layout/LinedList"/>
    <dgm:cxn modelId="{90335685-3BA2-4A35-ADC8-B583367A0A88}" type="presParOf" srcId="{2F041FB4-AD86-4E16-9771-2C1F9D93A671}" destId="{CCED998F-625E-4F8C-8DBD-E32CE9B99500}" srcOrd="1" destOrd="0" presId="urn:microsoft.com/office/officeart/2008/layout/LinedList"/>
    <dgm:cxn modelId="{9A53FE13-E6CD-40CB-B7B4-6DAEEC550C22}" type="presParOf" srcId="{CCED998F-625E-4F8C-8DBD-E32CE9B99500}" destId="{74446BBD-EFCC-4527-B3AA-922ACDCFEDFE}" srcOrd="0" destOrd="0" presId="urn:microsoft.com/office/officeart/2008/layout/LinedList"/>
    <dgm:cxn modelId="{44197489-E8B2-4F97-81FF-1C99B8C3063D}" type="presParOf" srcId="{CCED998F-625E-4F8C-8DBD-E32CE9B99500}" destId="{F451E533-2343-43F6-98C5-289831C6996E}" srcOrd="1" destOrd="0" presId="urn:microsoft.com/office/officeart/2008/layout/LinedList"/>
    <dgm:cxn modelId="{779707C0-D16F-4C9B-A06F-65620FE8EE2B}" type="presParOf" srcId="{2F041FB4-AD86-4E16-9771-2C1F9D93A671}" destId="{B7858056-2777-4863-B015-7C2DA4B642F5}" srcOrd="2" destOrd="0" presId="urn:microsoft.com/office/officeart/2008/layout/LinedList"/>
    <dgm:cxn modelId="{ED734F93-9F17-4470-8E90-701C02F46B90}" type="presParOf" srcId="{2F041FB4-AD86-4E16-9771-2C1F9D93A671}" destId="{51A7BBD2-BAEA-435A-AC25-D73951835D1D}" srcOrd="3" destOrd="0" presId="urn:microsoft.com/office/officeart/2008/layout/LinedList"/>
    <dgm:cxn modelId="{88FD92D5-194C-49B1-8F7F-AA3B2EBE5B88}" type="presParOf" srcId="{51A7BBD2-BAEA-435A-AC25-D73951835D1D}" destId="{39A6B4B4-F186-4A05-B049-6FEA7C632C18}" srcOrd="0" destOrd="0" presId="urn:microsoft.com/office/officeart/2008/layout/LinedList"/>
    <dgm:cxn modelId="{0D7B06C8-D190-4541-8446-F257B1CCCBF9}" type="presParOf" srcId="{51A7BBD2-BAEA-435A-AC25-D73951835D1D}" destId="{E8610392-F748-4E6E-A9C6-4F58548F5FB2}" srcOrd="1" destOrd="0" presId="urn:microsoft.com/office/officeart/2008/layout/LinedList"/>
    <dgm:cxn modelId="{69505A7D-7CB5-4464-9F33-2697FCD79CAA}" type="presParOf" srcId="{2F041FB4-AD86-4E16-9771-2C1F9D93A671}" destId="{4BDF30F6-5B2C-4D3F-94BC-63AD9215C8A9}" srcOrd="4" destOrd="0" presId="urn:microsoft.com/office/officeart/2008/layout/LinedList"/>
    <dgm:cxn modelId="{09FE7748-6297-4DE6-B011-DA3F7369A135}" type="presParOf" srcId="{2F041FB4-AD86-4E16-9771-2C1F9D93A671}" destId="{AB274848-6591-4388-9F9A-3605F456339C}" srcOrd="5" destOrd="0" presId="urn:microsoft.com/office/officeart/2008/layout/LinedList"/>
    <dgm:cxn modelId="{953A1537-8D0B-4841-B084-BA1487756EDE}" type="presParOf" srcId="{AB274848-6591-4388-9F9A-3605F456339C}" destId="{F5C072EF-99FC-4B74-952E-FDE9CD874643}" srcOrd="0" destOrd="0" presId="urn:microsoft.com/office/officeart/2008/layout/LinedList"/>
    <dgm:cxn modelId="{38F0FA81-D7E9-45FC-97F0-95337A5F76A2}" type="presParOf" srcId="{AB274848-6591-4388-9F9A-3605F456339C}" destId="{45930453-04DA-4A58-AD1A-4D851D76C623}" srcOrd="1" destOrd="0" presId="urn:microsoft.com/office/officeart/2008/layout/LinedList"/>
    <dgm:cxn modelId="{4DD3F6EB-9A40-40C2-A9A9-C3E55BCA8C3E}" type="presParOf" srcId="{2F041FB4-AD86-4E16-9771-2C1F9D93A671}" destId="{1640FDC2-E0DB-4050-9C0F-86560B3E6762}" srcOrd="6" destOrd="0" presId="urn:microsoft.com/office/officeart/2008/layout/LinedList"/>
    <dgm:cxn modelId="{BC93318E-587D-4C5B-8EF3-833EE490CE7D}" type="presParOf" srcId="{2F041FB4-AD86-4E16-9771-2C1F9D93A671}" destId="{BCAAD492-C7E2-4F6F-A66D-0D68B41CD6BE}" srcOrd="7" destOrd="0" presId="urn:microsoft.com/office/officeart/2008/layout/LinedList"/>
    <dgm:cxn modelId="{458F53AF-8439-4D8B-95AD-7B511E7F720F}" type="presParOf" srcId="{BCAAD492-C7E2-4F6F-A66D-0D68B41CD6BE}" destId="{9EE70946-56D9-4787-AB12-8131D86F46DC}" srcOrd="0" destOrd="0" presId="urn:microsoft.com/office/officeart/2008/layout/LinedList"/>
    <dgm:cxn modelId="{291E80CE-5CA9-471F-89CC-5171A3318583}" type="presParOf" srcId="{BCAAD492-C7E2-4F6F-A66D-0D68B41CD6BE}" destId="{8E892616-23FC-4089-9FA8-7ED567BB9782}" srcOrd="1" destOrd="0" presId="urn:microsoft.com/office/officeart/2008/layout/LinedList"/>
    <dgm:cxn modelId="{10489367-CA3A-48A7-BF55-B56E152CAB7F}" type="presParOf" srcId="{2F041FB4-AD86-4E16-9771-2C1F9D93A671}" destId="{A127FA66-6C89-412D-81AD-CD381ECF7437}" srcOrd="8" destOrd="0" presId="urn:microsoft.com/office/officeart/2008/layout/LinedList"/>
    <dgm:cxn modelId="{D04EED75-FE77-48BA-B452-A89A32B11292}" type="presParOf" srcId="{2F041FB4-AD86-4E16-9771-2C1F9D93A671}" destId="{59831918-CBE9-425E-B1B8-68A6685464E4}" srcOrd="9" destOrd="0" presId="urn:microsoft.com/office/officeart/2008/layout/LinedList"/>
    <dgm:cxn modelId="{85A27DE1-B4D3-4808-8DF6-58CCEC0AA220}" type="presParOf" srcId="{59831918-CBE9-425E-B1B8-68A6685464E4}" destId="{EA9312FB-41BB-43F1-ABB9-61D781FDBF89}" srcOrd="0" destOrd="0" presId="urn:microsoft.com/office/officeart/2008/layout/LinedList"/>
    <dgm:cxn modelId="{12A96384-5092-4265-9BAD-45B00FEA89FA}" type="presParOf" srcId="{59831918-CBE9-425E-B1B8-68A6685464E4}" destId="{655668FF-814D-4AB8-A49E-4D88610BCC6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7EF860-2EA2-4666-8AC3-06A072CDE975}"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699BEB03-F9EA-4659-88B6-EFCCD8EBBEE8}">
      <dgm:prSet custT="1"/>
      <dgm:spPr/>
      <dgm:t>
        <a:bodyPr/>
        <a:lstStyle/>
        <a:p>
          <a:pPr>
            <a:lnSpc>
              <a:spcPct val="100000"/>
            </a:lnSpc>
          </a:pPr>
          <a:r>
            <a:rPr lang="en-US" sz="1800" b="0" i="0" baseline="0" dirty="0">
              <a:solidFill>
                <a:schemeClr val="tx2"/>
              </a:solidFill>
            </a:rPr>
            <a:t>Jackson B. &amp; Perry K. (2018). </a:t>
          </a:r>
          <a:r>
            <a:rPr lang="en-US" sz="1800" b="0" i="1" baseline="0" dirty="0">
              <a:solidFill>
                <a:schemeClr val="tx2"/>
              </a:solidFill>
            </a:rPr>
            <a:t>A very short, fairly interesting and reasonably cheap book about studying leadership</a:t>
          </a:r>
          <a:r>
            <a:rPr lang="en-US" sz="1800" b="0" i="0" baseline="0" dirty="0">
              <a:solidFill>
                <a:schemeClr val="tx2"/>
              </a:solidFill>
            </a:rPr>
            <a:t>. SAGE Publications Ltd.</a:t>
          </a:r>
          <a:endParaRPr lang="en-US" sz="1800" dirty="0"/>
        </a:p>
      </dgm:t>
    </dgm:pt>
    <dgm:pt modelId="{3AA0B5B9-8C8F-47BA-B650-5D02079E893D}" type="parTrans" cxnId="{F767B32E-DADD-4253-AAD2-AF0AF16BB00C}">
      <dgm:prSet/>
      <dgm:spPr/>
      <dgm:t>
        <a:bodyPr/>
        <a:lstStyle/>
        <a:p>
          <a:endParaRPr lang="en-US"/>
        </a:p>
      </dgm:t>
    </dgm:pt>
    <dgm:pt modelId="{1F002A9A-4E06-404E-A29E-7738A754E98B}" type="sibTrans" cxnId="{F767B32E-DADD-4253-AAD2-AF0AF16BB00C}">
      <dgm:prSet/>
      <dgm:spPr/>
      <dgm:t>
        <a:bodyPr/>
        <a:lstStyle/>
        <a:p>
          <a:endParaRPr lang="en-US"/>
        </a:p>
      </dgm:t>
    </dgm:pt>
    <dgm:pt modelId="{5BA397F9-D45C-429E-8601-9002A5390ED8}">
      <dgm:prSet custT="1"/>
      <dgm:spPr/>
      <dgm:t>
        <a:bodyPr/>
        <a:lstStyle/>
        <a:p>
          <a:pPr>
            <a:lnSpc>
              <a:spcPct val="100000"/>
            </a:lnSpc>
          </a:pPr>
          <a:r>
            <a:rPr lang="en-US" sz="1800" b="0" i="0" baseline="0" dirty="0">
              <a:solidFill>
                <a:schemeClr val="tx2"/>
              </a:solidFill>
            </a:rPr>
            <a:t>Frykman, M., Hasson, H., </a:t>
          </a:r>
          <a:r>
            <a:rPr lang="en-US" sz="1800" b="0" i="0" baseline="0" dirty="0" err="1">
              <a:solidFill>
                <a:schemeClr val="tx2"/>
              </a:solidFill>
            </a:rPr>
            <a:t>Athlin</a:t>
          </a:r>
          <a:r>
            <a:rPr lang="en-US" sz="1800" b="0" i="0" baseline="0" dirty="0">
              <a:solidFill>
                <a:schemeClr val="tx2"/>
              </a:solidFill>
            </a:rPr>
            <a:t>, Å. M., &amp; von Thiele Schwarz, U. (2014). Functions of behavior change interventions when implementing multi-professional teamwork at an emergency department: a comparative case study. </a:t>
          </a:r>
          <a:r>
            <a:rPr lang="en-US" sz="1800" b="0" i="1" baseline="0" dirty="0">
              <a:solidFill>
                <a:schemeClr val="tx2"/>
              </a:solidFill>
            </a:rPr>
            <a:t>BMC health services research</a:t>
          </a:r>
          <a:r>
            <a:rPr lang="en-US" sz="1800" b="0" i="0" baseline="0" dirty="0">
              <a:solidFill>
                <a:schemeClr val="tx2"/>
              </a:solidFill>
            </a:rPr>
            <a:t>, 14(1), 218.</a:t>
          </a:r>
          <a:endParaRPr lang="en-US" sz="1800" dirty="0"/>
        </a:p>
      </dgm:t>
    </dgm:pt>
    <dgm:pt modelId="{A1FF320F-C7E3-4A6B-A767-2B1B607206DF}" type="parTrans" cxnId="{881849B9-5402-4664-B840-526C06976D11}">
      <dgm:prSet/>
      <dgm:spPr/>
      <dgm:t>
        <a:bodyPr/>
        <a:lstStyle/>
        <a:p>
          <a:endParaRPr lang="en-US"/>
        </a:p>
      </dgm:t>
    </dgm:pt>
    <dgm:pt modelId="{CB7EFC69-74F2-445A-9363-2CB6DC63E87B}" type="sibTrans" cxnId="{881849B9-5402-4664-B840-526C06976D11}">
      <dgm:prSet/>
      <dgm:spPr/>
      <dgm:t>
        <a:bodyPr/>
        <a:lstStyle/>
        <a:p>
          <a:endParaRPr lang="en-US"/>
        </a:p>
      </dgm:t>
    </dgm:pt>
    <dgm:pt modelId="{E56F94FB-BCDF-416D-9D41-E03F8F69D7DD}">
      <dgm:prSet custT="1"/>
      <dgm:spPr/>
      <dgm:t>
        <a:bodyPr/>
        <a:lstStyle/>
        <a:p>
          <a:pPr>
            <a:lnSpc>
              <a:spcPct val="100000"/>
            </a:lnSpc>
          </a:pPr>
          <a:r>
            <a:rPr lang="en-US" sz="1800" b="0" i="0" baseline="0" dirty="0" err="1">
              <a:solidFill>
                <a:schemeClr val="tx2"/>
              </a:solidFill>
            </a:rPr>
            <a:t>Söderfjäll</a:t>
          </a:r>
          <a:r>
            <a:rPr lang="en-US" sz="1800" b="0" i="0" baseline="0" dirty="0">
              <a:solidFill>
                <a:schemeClr val="tx2"/>
              </a:solidFill>
            </a:rPr>
            <a:t> S. (2018). </a:t>
          </a:r>
          <a:r>
            <a:rPr lang="en-US" sz="1800" b="0" i="1" baseline="0" dirty="0" err="1">
              <a:solidFill>
                <a:schemeClr val="tx2"/>
              </a:solidFill>
            </a:rPr>
            <a:t>En</a:t>
          </a:r>
          <a:r>
            <a:rPr lang="en-US" sz="1800" b="0" i="1" baseline="0" dirty="0">
              <a:solidFill>
                <a:schemeClr val="tx2"/>
              </a:solidFill>
            </a:rPr>
            <a:t> </a:t>
          </a:r>
          <a:r>
            <a:rPr lang="en-US" sz="1800" b="0" i="1" baseline="0" dirty="0" err="1">
              <a:solidFill>
                <a:schemeClr val="tx2"/>
              </a:solidFill>
            </a:rPr>
            <a:t>liten</a:t>
          </a:r>
          <a:r>
            <a:rPr lang="en-US" sz="1800" b="0" i="1" baseline="0" dirty="0">
              <a:solidFill>
                <a:schemeClr val="tx2"/>
              </a:solidFill>
            </a:rPr>
            <a:t> </a:t>
          </a:r>
          <a:r>
            <a:rPr lang="en-US" sz="1800" b="0" i="1" baseline="0" dirty="0" err="1">
              <a:solidFill>
                <a:schemeClr val="tx2"/>
              </a:solidFill>
            </a:rPr>
            <a:t>bok</a:t>
          </a:r>
          <a:r>
            <a:rPr lang="en-US" sz="1800" b="0" i="1" baseline="0" dirty="0">
              <a:solidFill>
                <a:schemeClr val="tx2"/>
              </a:solidFill>
            </a:rPr>
            <a:t> om </a:t>
          </a:r>
          <a:r>
            <a:rPr lang="en-US" sz="1800" b="0" i="1" baseline="0" dirty="0" err="1">
              <a:solidFill>
                <a:schemeClr val="tx2"/>
              </a:solidFill>
            </a:rPr>
            <a:t>ledarskap</a:t>
          </a:r>
          <a:r>
            <a:rPr lang="en-US" sz="1800" b="0" i="1" baseline="0" dirty="0">
              <a:solidFill>
                <a:schemeClr val="tx2"/>
              </a:solidFill>
            </a:rPr>
            <a:t>.</a:t>
          </a:r>
          <a:r>
            <a:rPr lang="en-US" sz="1800" b="0" i="0" baseline="0" dirty="0">
              <a:solidFill>
                <a:schemeClr val="tx2"/>
              </a:solidFill>
            </a:rPr>
            <a:t> Type and Tell. </a:t>
          </a:r>
          <a:endParaRPr lang="en-US" sz="1800" dirty="0"/>
        </a:p>
      </dgm:t>
    </dgm:pt>
    <dgm:pt modelId="{26C16DBD-A9A3-45E9-A536-E80BAB7D52A0}" type="parTrans" cxnId="{C13422C5-856E-47DA-A43B-150E8267C5E8}">
      <dgm:prSet/>
      <dgm:spPr/>
      <dgm:t>
        <a:bodyPr/>
        <a:lstStyle/>
        <a:p>
          <a:endParaRPr lang="en-US"/>
        </a:p>
      </dgm:t>
    </dgm:pt>
    <dgm:pt modelId="{390F6254-7D21-40B9-8C48-C1B7B16E04CF}" type="sibTrans" cxnId="{C13422C5-856E-47DA-A43B-150E8267C5E8}">
      <dgm:prSet/>
      <dgm:spPr/>
      <dgm:t>
        <a:bodyPr/>
        <a:lstStyle/>
        <a:p>
          <a:endParaRPr lang="en-US"/>
        </a:p>
      </dgm:t>
    </dgm:pt>
    <dgm:pt modelId="{DDAE0E48-C5FE-45FD-BD9E-0EFC9DD8C2D2}" type="pres">
      <dgm:prSet presAssocID="{6B7EF860-2EA2-4666-8AC3-06A072CDE975}" presName="root" presStyleCnt="0">
        <dgm:presLayoutVars>
          <dgm:dir/>
          <dgm:resizeHandles val="exact"/>
        </dgm:presLayoutVars>
      </dgm:prSet>
      <dgm:spPr/>
    </dgm:pt>
    <dgm:pt modelId="{FF44CA58-2712-48E2-8DEE-FB9756893892}" type="pres">
      <dgm:prSet presAssocID="{699BEB03-F9EA-4659-88B6-EFCCD8EBBEE8}" presName="compNode" presStyleCnt="0"/>
      <dgm:spPr/>
    </dgm:pt>
    <dgm:pt modelId="{6EB0B197-30D5-48CF-93B4-989C91026493}" type="pres">
      <dgm:prSet presAssocID="{699BEB03-F9EA-4659-88B6-EFCCD8EBBEE8}" presName="bgRect" presStyleLbl="bgShp" presStyleIdx="0" presStyleCnt="3"/>
      <dgm:spPr/>
    </dgm:pt>
    <dgm:pt modelId="{48253B7F-ED13-4266-9E1C-6AAF17DB9D75}" type="pres">
      <dgm:prSet presAssocID="{699BEB03-F9EA-4659-88B6-EFCCD8EBBEE8}"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Berättelser med hel fyllning"/>
        </a:ext>
      </dgm:extLst>
    </dgm:pt>
    <dgm:pt modelId="{F1DD46E9-D725-4D5B-82E8-9EA8D23C8BC5}" type="pres">
      <dgm:prSet presAssocID="{699BEB03-F9EA-4659-88B6-EFCCD8EBBEE8}" presName="spaceRect" presStyleCnt="0"/>
      <dgm:spPr/>
    </dgm:pt>
    <dgm:pt modelId="{0BA0BA75-BECE-4E5C-B286-A2A6CEF1E17E}" type="pres">
      <dgm:prSet presAssocID="{699BEB03-F9EA-4659-88B6-EFCCD8EBBEE8}" presName="parTx" presStyleLbl="revTx" presStyleIdx="0" presStyleCnt="3">
        <dgm:presLayoutVars>
          <dgm:chMax val="0"/>
          <dgm:chPref val="0"/>
        </dgm:presLayoutVars>
      </dgm:prSet>
      <dgm:spPr/>
    </dgm:pt>
    <dgm:pt modelId="{68ABF650-90DB-4E3D-8270-CAA4D1B46A50}" type="pres">
      <dgm:prSet presAssocID="{1F002A9A-4E06-404E-A29E-7738A754E98B}" presName="sibTrans" presStyleCnt="0"/>
      <dgm:spPr/>
    </dgm:pt>
    <dgm:pt modelId="{8BDBA461-C552-4DB5-AA84-49CA0D22A45D}" type="pres">
      <dgm:prSet presAssocID="{5BA397F9-D45C-429E-8601-9002A5390ED8}" presName="compNode" presStyleCnt="0"/>
      <dgm:spPr/>
    </dgm:pt>
    <dgm:pt modelId="{7748F821-487F-43D6-8637-79D48ED0B319}" type="pres">
      <dgm:prSet presAssocID="{5BA397F9-D45C-429E-8601-9002A5390ED8}" presName="bgRect" presStyleLbl="bgShp" presStyleIdx="1" presStyleCnt="3"/>
      <dgm:spPr/>
    </dgm:pt>
    <dgm:pt modelId="{CBEA4DE7-3B34-4E4E-9D5C-748C3F107D1D}" type="pres">
      <dgm:prSet presAssocID="{5BA397F9-D45C-429E-8601-9002A5390ED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Tidning med hel fyllning"/>
        </a:ext>
      </dgm:extLst>
    </dgm:pt>
    <dgm:pt modelId="{E729B36B-6B12-4175-9BF4-92DB6B705702}" type="pres">
      <dgm:prSet presAssocID="{5BA397F9-D45C-429E-8601-9002A5390ED8}" presName="spaceRect" presStyleCnt="0"/>
      <dgm:spPr/>
    </dgm:pt>
    <dgm:pt modelId="{BB9472C3-CE36-4FEC-9452-27664F71C290}" type="pres">
      <dgm:prSet presAssocID="{5BA397F9-D45C-429E-8601-9002A5390ED8}" presName="parTx" presStyleLbl="revTx" presStyleIdx="1" presStyleCnt="3">
        <dgm:presLayoutVars>
          <dgm:chMax val="0"/>
          <dgm:chPref val="0"/>
        </dgm:presLayoutVars>
      </dgm:prSet>
      <dgm:spPr/>
    </dgm:pt>
    <dgm:pt modelId="{0BA97221-6190-4D0D-A767-075C984A2B48}" type="pres">
      <dgm:prSet presAssocID="{CB7EFC69-74F2-445A-9363-2CB6DC63E87B}" presName="sibTrans" presStyleCnt="0"/>
      <dgm:spPr/>
    </dgm:pt>
    <dgm:pt modelId="{47FE38D4-CC21-4F42-8DF2-7C623F12D4D5}" type="pres">
      <dgm:prSet presAssocID="{E56F94FB-BCDF-416D-9D41-E03F8F69D7DD}" presName="compNode" presStyleCnt="0"/>
      <dgm:spPr/>
    </dgm:pt>
    <dgm:pt modelId="{94E62440-E585-4A5B-879F-93DCA26F24BE}" type="pres">
      <dgm:prSet presAssocID="{E56F94FB-BCDF-416D-9D41-E03F8F69D7DD}" presName="bgRect" presStyleLbl="bgShp" presStyleIdx="2" presStyleCnt="3"/>
      <dgm:spPr/>
    </dgm:pt>
    <dgm:pt modelId="{B34BA30A-3949-435F-AB61-7723EEF12E7E}" type="pres">
      <dgm:prSet presAssocID="{E56F94FB-BCDF-416D-9D41-E03F8F69D7DD}" presName="iconRect" presStyleLbl="node1" presStyleIdx="2"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Berättelser med hel fyllning"/>
        </a:ext>
      </dgm:extLst>
    </dgm:pt>
    <dgm:pt modelId="{57BB2913-0D7D-49B0-97B3-07FAF9A9D495}" type="pres">
      <dgm:prSet presAssocID="{E56F94FB-BCDF-416D-9D41-E03F8F69D7DD}" presName="spaceRect" presStyleCnt="0"/>
      <dgm:spPr/>
    </dgm:pt>
    <dgm:pt modelId="{2D83F9D9-99A3-4067-A216-667388F67A51}" type="pres">
      <dgm:prSet presAssocID="{E56F94FB-BCDF-416D-9D41-E03F8F69D7DD}" presName="parTx" presStyleLbl="revTx" presStyleIdx="2" presStyleCnt="3">
        <dgm:presLayoutVars>
          <dgm:chMax val="0"/>
          <dgm:chPref val="0"/>
        </dgm:presLayoutVars>
      </dgm:prSet>
      <dgm:spPr/>
    </dgm:pt>
  </dgm:ptLst>
  <dgm:cxnLst>
    <dgm:cxn modelId="{33321F22-A041-485F-9909-558D83E75A25}" type="presOf" srcId="{E56F94FB-BCDF-416D-9D41-E03F8F69D7DD}" destId="{2D83F9D9-99A3-4067-A216-667388F67A51}" srcOrd="0" destOrd="0" presId="urn:microsoft.com/office/officeart/2018/2/layout/IconVerticalSolidList"/>
    <dgm:cxn modelId="{F767B32E-DADD-4253-AAD2-AF0AF16BB00C}" srcId="{6B7EF860-2EA2-4666-8AC3-06A072CDE975}" destId="{699BEB03-F9EA-4659-88B6-EFCCD8EBBEE8}" srcOrd="0" destOrd="0" parTransId="{3AA0B5B9-8C8F-47BA-B650-5D02079E893D}" sibTransId="{1F002A9A-4E06-404E-A29E-7738A754E98B}"/>
    <dgm:cxn modelId="{432B9438-7A1F-4B7D-9E1B-7DB3FFECD046}" type="presOf" srcId="{699BEB03-F9EA-4659-88B6-EFCCD8EBBEE8}" destId="{0BA0BA75-BECE-4E5C-B286-A2A6CEF1E17E}" srcOrd="0" destOrd="0" presId="urn:microsoft.com/office/officeart/2018/2/layout/IconVerticalSolidList"/>
    <dgm:cxn modelId="{C741C7A5-19B4-4E6E-9565-84BE2A1C7669}" type="presOf" srcId="{6B7EF860-2EA2-4666-8AC3-06A072CDE975}" destId="{DDAE0E48-C5FE-45FD-BD9E-0EFC9DD8C2D2}" srcOrd="0" destOrd="0" presId="urn:microsoft.com/office/officeart/2018/2/layout/IconVerticalSolidList"/>
    <dgm:cxn modelId="{5D41D2A5-443C-4078-971B-912CDCBDEC72}" type="presOf" srcId="{5BA397F9-D45C-429E-8601-9002A5390ED8}" destId="{BB9472C3-CE36-4FEC-9452-27664F71C290}" srcOrd="0" destOrd="0" presId="urn:microsoft.com/office/officeart/2018/2/layout/IconVerticalSolidList"/>
    <dgm:cxn modelId="{881849B9-5402-4664-B840-526C06976D11}" srcId="{6B7EF860-2EA2-4666-8AC3-06A072CDE975}" destId="{5BA397F9-D45C-429E-8601-9002A5390ED8}" srcOrd="1" destOrd="0" parTransId="{A1FF320F-C7E3-4A6B-A767-2B1B607206DF}" sibTransId="{CB7EFC69-74F2-445A-9363-2CB6DC63E87B}"/>
    <dgm:cxn modelId="{C13422C5-856E-47DA-A43B-150E8267C5E8}" srcId="{6B7EF860-2EA2-4666-8AC3-06A072CDE975}" destId="{E56F94FB-BCDF-416D-9D41-E03F8F69D7DD}" srcOrd="2" destOrd="0" parTransId="{26C16DBD-A9A3-45E9-A536-E80BAB7D52A0}" sibTransId="{390F6254-7D21-40B9-8C48-C1B7B16E04CF}"/>
    <dgm:cxn modelId="{A07EF12D-A7D5-45B1-8888-E4FE447D6BFE}" type="presParOf" srcId="{DDAE0E48-C5FE-45FD-BD9E-0EFC9DD8C2D2}" destId="{FF44CA58-2712-48E2-8DEE-FB9756893892}" srcOrd="0" destOrd="0" presId="urn:microsoft.com/office/officeart/2018/2/layout/IconVerticalSolidList"/>
    <dgm:cxn modelId="{E3B85CD6-82D2-4EDD-A7A6-D21E0761813A}" type="presParOf" srcId="{FF44CA58-2712-48E2-8DEE-FB9756893892}" destId="{6EB0B197-30D5-48CF-93B4-989C91026493}" srcOrd="0" destOrd="0" presId="urn:microsoft.com/office/officeart/2018/2/layout/IconVerticalSolidList"/>
    <dgm:cxn modelId="{BAF8D11C-E274-4F50-B1E4-664A7C4E81E7}" type="presParOf" srcId="{FF44CA58-2712-48E2-8DEE-FB9756893892}" destId="{48253B7F-ED13-4266-9E1C-6AAF17DB9D75}" srcOrd="1" destOrd="0" presId="urn:microsoft.com/office/officeart/2018/2/layout/IconVerticalSolidList"/>
    <dgm:cxn modelId="{1B489818-4CA4-4990-85AF-707F9EF4DB71}" type="presParOf" srcId="{FF44CA58-2712-48E2-8DEE-FB9756893892}" destId="{F1DD46E9-D725-4D5B-82E8-9EA8D23C8BC5}" srcOrd="2" destOrd="0" presId="urn:microsoft.com/office/officeart/2018/2/layout/IconVerticalSolidList"/>
    <dgm:cxn modelId="{89EADE5D-8088-417D-8B12-608E6B6243DA}" type="presParOf" srcId="{FF44CA58-2712-48E2-8DEE-FB9756893892}" destId="{0BA0BA75-BECE-4E5C-B286-A2A6CEF1E17E}" srcOrd="3" destOrd="0" presId="urn:microsoft.com/office/officeart/2018/2/layout/IconVerticalSolidList"/>
    <dgm:cxn modelId="{BBACF313-3137-4AF6-8AC8-64F7C8F04F05}" type="presParOf" srcId="{DDAE0E48-C5FE-45FD-BD9E-0EFC9DD8C2D2}" destId="{68ABF650-90DB-4E3D-8270-CAA4D1B46A50}" srcOrd="1" destOrd="0" presId="urn:microsoft.com/office/officeart/2018/2/layout/IconVerticalSolidList"/>
    <dgm:cxn modelId="{A7B74F9E-4B91-4A3F-BC8C-387D23F9B8A1}" type="presParOf" srcId="{DDAE0E48-C5FE-45FD-BD9E-0EFC9DD8C2D2}" destId="{8BDBA461-C552-4DB5-AA84-49CA0D22A45D}" srcOrd="2" destOrd="0" presId="urn:microsoft.com/office/officeart/2018/2/layout/IconVerticalSolidList"/>
    <dgm:cxn modelId="{79A0EEBD-D265-4200-9B6D-EF300A233266}" type="presParOf" srcId="{8BDBA461-C552-4DB5-AA84-49CA0D22A45D}" destId="{7748F821-487F-43D6-8637-79D48ED0B319}" srcOrd="0" destOrd="0" presId="urn:microsoft.com/office/officeart/2018/2/layout/IconVerticalSolidList"/>
    <dgm:cxn modelId="{C7B05C6E-968E-4BFB-BCD1-A5D2F12B8F3E}" type="presParOf" srcId="{8BDBA461-C552-4DB5-AA84-49CA0D22A45D}" destId="{CBEA4DE7-3B34-4E4E-9D5C-748C3F107D1D}" srcOrd="1" destOrd="0" presId="urn:microsoft.com/office/officeart/2018/2/layout/IconVerticalSolidList"/>
    <dgm:cxn modelId="{5ACBC9F6-813B-4735-85C4-7DB4B076ECC7}" type="presParOf" srcId="{8BDBA461-C552-4DB5-AA84-49CA0D22A45D}" destId="{E729B36B-6B12-4175-9BF4-92DB6B705702}" srcOrd="2" destOrd="0" presId="urn:microsoft.com/office/officeart/2018/2/layout/IconVerticalSolidList"/>
    <dgm:cxn modelId="{DF86479C-D2E1-41D1-9CED-5FD2DDBB9ACD}" type="presParOf" srcId="{8BDBA461-C552-4DB5-AA84-49CA0D22A45D}" destId="{BB9472C3-CE36-4FEC-9452-27664F71C290}" srcOrd="3" destOrd="0" presId="urn:microsoft.com/office/officeart/2018/2/layout/IconVerticalSolidList"/>
    <dgm:cxn modelId="{F7BE88CB-AE7C-4D2A-85A5-017AA3DD4343}" type="presParOf" srcId="{DDAE0E48-C5FE-45FD-BD9E-0EFC9DD8C2D2}" destId="{0BA97221-6190-4D0D-A767-075C984A2B48}" srcOrd="3" destOrd="0" presId="urn:microsoft.com/office/officeart/2018/2/layout/IconVerticalSolidList"/>
    <dgm:cxn modelId="{B3D39CF8-575E-4E7A-886F-99FEA669A7DE}" type="presParOf" srcId="{DDAE0E48-C5FE-45FD-BD9E-0EFC9DD8C2D2}" destId="{47FE38D4-CC21-4F42-8DF2-7C623F12D4D5}" srcOrd="4" destOrd="0" presId="urn:microsoft.com/office/officeart/2018/2/layout/IconVerticalSolidList"/>
    <dgm:cxn modelId="{6BA306BC-1661-414F-AC2D-C18B65F6D944}" type="presParOf" srcId="{47FE38D4-CC21-4F42-8DF2-7C623F12D4D5}" destId="{94E62440-E585-4A5B-879F-93DCA26F24BE}" srcOrd="0" destOrd="0" presId="urn:microsoft.com/office/officeart/2018/2/layout/IconVerticalSolidList"/>
    <dgm:cxn modelId="{7BFBD916-6591-4D9F-96C5-2410ED13ED8E}" type="presParOf" srcId="{47FE38D4-CC21-4F42-8DF2-7C623F12D4D5}" destId="{B34BA30A-3949-435F-AB61-7723EEF12E7E}" srcOrd="1" destOrd="0" presId="urn:microsoft.com/office/officeart/2018/2/layout/IconVerticalSolidList"/>
    <dgm:cxn modelId="{97DA015F-8E7A-4CB0-BBE2-D2F18A30B495}" type="presParOf" srcId="{47FE38D4-CC21-4F42-8DF2-7C623F12D4D5}" destId="{57BB2913-0D7D-49B0-97B3-07FAF9A9D495}" srcOrd="2" destOrd="0" presId="urn:microsoft.com/office/officeart/2018/2/layout/IconVerticalSolidList"/>
    <dgm:cxn modelId="{EFBCAFDF-7029-4F2E-BCFA-DC7875F433FB}" type="presParOf" srcId="{47FE38D4-CC21-4F42-8DF2-7C623F12D4D5}" destId="{2D83F9D9-99A3-4067-A216-667388F67A5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B0B197-30D5-48CF-93B4-989C91026493}">
      <dsp:nvSpPr>
        <dsp:cNvPr id="0" name=""/>
        <dsp:cNvSpPr/>
      </dsp:nvSpPr>
      <dsp:spPr>
        <a:xfrm>
          <a:off x="0" y="2351"/>
          <a:ext cx="10010633" cy="1099474"/>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253B7F-ED13-4266-9E1C-6AAF17DB9D75}">
      <dsp:nvSpPr>
        <dsp:cNvPr id="0" name=""/>
        <dsp:cNvSpPr/>
      </dsp:nvSpPr>
      <dsp:spPr>
        <a:xfrm>
          <a:off x="332590" y="249732"/>
          <a:ext cx="604710" cy="6047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BA0BA75-BECE-4E5C-B286-A2A6CEF1E17E}">
      <dsp:nvSpPr>
        <dsp:cNvPr id="0" name=""/>
        <dsp:cNvSpPr/>
      </dsp:nvSpPr>
      <dsp:spPr>
        <a:xfrm>
          <a:off x="1269892" y="2351"/>
          <a:ext cx="8739498" cy="10994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361" tIns="116361" rIns="116361" bIns="116361" numCol="1" spcCol="1270" anchor="ctr" anchorCtr="0">
          <a:noAutofit/>
        </a:bodyPr>
        <a:lstStyle/>
        <a:p>
          <a:pPr marL="0" lvl="0" indent="0" algn="l" defTabSz="1111250">
            <a:lnSpc>
              <a:spcPct val="90000"/>
            </a:lnSpc>
            <a:spcBef>
              <a:spcPct val="0"/>
            </a:spcBef>
            <a:spcAft>
              <a:spcPct val="35000"/>
            </a:spcAft>
            <a:buNone/>
          </a:pPr>
          <a:r>
            <a:rPr lang="en-US" sz="2500" b="0" i="0" kern="1200"/>
            <a:t>Omfattar 12 heldagar under 3 års tid (två dagar per termin), totalt 72 klocktimmar</a:t>
          </a:r>
          <a:endParaRPr lang="en-US" sz="2500" kern="1200"/>
        </a:p>
      </dsp:txBody>
      <dsp:txXfrm>
        <a:off x="1269892" y="2351"/>
        <a:ext cx="8739498" cy="1099474"/>
      </dsp:txXfrm>
    </dsp:sp>
    <dsp:sp modelId="{7748F821-487F-43D6-8637-79D48ED0B319}">
      <dsp:nvSpPr>
        <dsp:cNvPr id="0" name=""/>
        <dsp:cNvSpPr/>
      </dsp:nvSpPr>
      <dsp:spPr>
        <a:xfrm>
          <a:off x="0" y="1376693"/>
          <a:ext cx="10010633" cy="1099474"/>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EA4DE7-3B34-4E4E-9D5C-748C3F107D1D}">
      <dsp:nvSpPr>
        <dsp:cNvPr id="0" name=""/>
        <dsp:cNvSpPr/>
      </dsp:nvSpPr>
      <dsp:spPr>
        <a:xfrm>
          <a:off x="332590" y="1624075"/>
          <a:ext cx="604710" cy="6047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9472C3-CE36-4FEC-9452-27664F71C290}">
      <dsp:nvSpPr>
        <dsp:cNvPr id="0" name=""/>
        <dsp:cNvSpPr/>
      </dsp:nvSpPr>
      <dsp:spPr>
        <a:xfrm>
          <a:off x="1269892" y="1376693"/>
          <a:ext cx="4504784" cy="10994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361" tIns="116361" rIns="116361" bIns="116361" numCol="1" spcCol="1270" anchor="ctr" anchorCtr="0">
          <a:noAutofit/>
        </a:bodyPr>
        <a:lstStyle/>
        <a:p>
          <a:pPr marL="0" lvl="0" indent="0" algn="l" defTabSz="1111250">
            <a:lnSpc>
              <a:spcPct val="90000"/>
            </a:lnSpc>
            <a:spcBef>
              <a:spcPct val="0"/>
            </a:spcBef>
            <a:spcAft>
              <a:spcPct val="35000"/>
            </a:spcAft>
            <a:buNone/>
          </a:pPr>
          <a:r>
            <a:rPr lang="en-US" sz="2500" b="0" i="0" kern="1200" dirty="0" err="1"/>
            <a:t>Obligatoriska</a:t>
          </a:r>
          <a:r>
            <a:rPr lang="en-US" sz="2500" b="0" i="0" kern="1200" dirty="0"/>
            <a:t> moment</a:t>
          </a:r>
          <a:endParaRPr lang="en-US" sz="2500" kern="1200" dirty="0"/>
        </a:p>
      </dsp:txBody>
      <dsp:txXfrm>
        <a:off x="1269892" y="1376693"/>
        <a:ext cx="4504784" cy="1099474"/>
      </dsp:txXfrm>
    </dsp:sp>
    <dsp:sp modelId="{D4540A07-F9C8-4FCE-974B-71C6D2BF069A}">
      <dsp:nvSpPr>
        <dsp:cNvPr id="0" name=""/>
        <dsp:cNvSpPr/>
      </dsp:nvSpPr>
      <dsp:spPr>
        <a:xfrm>
          <a:off x="5774677" y="1376693"/>
          <a:ext cx="4234714" cy="10994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361" tIns="116361" rIns="116361" bIns="116361" numCol="1" spcCol="1270" anchor="ctr" anchorCtr="0">
          <a:noAutofit/>
        </a:bodyPr>
        <a:lstStyle/>
        <a:p>
          <a:pPr marL="0" lvl="0" indent="0" algn="l" defTabSz="711200">
            <a:lnSpc>
              <a:spcPct val="90000"/>
            </a:lnSpc>
            <a:spcBef>
              <a:spcPct val="0"/>
            </a:spcBef>
            <a:spcAft>
              <a:spcPct val="35000"/>
            </a:spcAft>
            <a:buNone/>
          </a:pPr>
          <a:r>
            <a:rPr lang="en-US" sz="1600" kern="1200" dirty="0" err="1"/>
            <a:t>Reflektion</a:t>
          </a:r>
          <a:r>
            <a:rPr lang="en-US" sz="1600" kern="1200" dirty="0"/>
            <a:t> </a:t>
          </a:r>
          <a:r>
            <a:rPr lang="en-US" sz="1600" kern="1200" dirty="0" err="1"/>
            <a:t>kring</a:t>
          </a:r>
          <a:r>
            <a:rPr lang="en-US" sz="1600" kern="1200" dirty="0"/>
            <a:t> </a:t>
          </a:r>
          <a:r>
            <a:rPr lang="en-US" sz="1600" kern="1200" dirty="0" err="1"/>
            <a:t>egen</a:t>
          </a:r>
          <a:r>
            <a:rPr lang="en-US" sz="1600" kern="1200" dirty="0"/>
            <a:t> </a:t>
          </a:r>
          <a:r>
            <a:rPr lang="en-US" sz="1600" kern="1200" dirty="0" err="1"/>
            <a:t>specialistroll</a:t>
          </a:r>
          <a:endParaRPr lang="en-US" sz="1600" kern="1200" dirty="0"/>
        </a:p>
        <a:p>
          <a:pPr marL="0" lvl="0" indent="0" algn="l" defTabSz="711200">
            <a:lnSpc>
              <a:spcPct val="90000"/>
            </a:lnSpc>
            <a:spcBef>
              <a:spcPct val="0"/>
            </a:spcBef>
            <a:spcAft>
              <a:spcPct val="35000"/>
            </a:spcAft>
            <a:buNone/>
          </a:pPr>
          <a:r>
            <a:rPr lang="en-US" sz="1600" b="0" i="0" kern="1200" dirty="0" err="1"/>
            <a:t>Ledarskapsblock</a:t>
          </a:r>
          <a:endParaRPr lang="en-US" sz="1600" kern="1200" dirty="0"/>
        </a:p>
      </dsp:txBody>
      <dsp:txXfrm>
        <a:off x="5774677" y="1376693"/>
        <a:ext cx="4234714" cy="1099474"/>
      </dsp:txXfrm>
    </dsp:sp>
    <dsp:sp modelId="{94E62440-E585-4A5B-879F-93DCA26F24BE}">
      <dsp:nvSpPr>
        <dsp:cNvPr id="0" name=""/>
        <dsp:cNvSpPr/>
      </dsp:nvSpPr>
      <dsp:spPr>
        <a:xfrm>
          <a:off x="0" y="2751036"/>
          <a:ext cx="10010633" cy="1099474"/>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4BA30A-3949-435F-AB61-7723EEF12E7E}">
      <dsp:nvSpPr>
        <dsp:cNvPr id="0" name=""/>
        <dsp:cNvSpPr/>
      </dsp:nvSpPr>
      <dsp:spPr>
        <a:xfrm>
          <a:off x="332590" y="2998418"/>
          <a:ext cx="604710" cy="604710"/>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D83F9D9-99A3-4067-A216-667388F67A51}">
      <dsp:nvSpPr>
        <dsp:cNvPr id="0" name=""/>
        <dsp:cNvSpPr/>
      </dsp:nvSpPr>
      <dsp:spPr>
        <a:xfrm>
          <a:off x="1269892" y="2751036"/>
          <a:ext cx="4504784" cy="10994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361" tIns="116361" rIns="116361" bIns="116361" numCol="1" spcCol="1270" anchor="ctr" anchorCtr="0">
          <a:noAutofit/>
        </a:bodyPr>
        <a:lstStyle/>
        <a:p>
          <a:pPr marL="0" lvl="0" indent="0" algn="l" defTabSz="1111250">
            <a:lnSpc>
              <a:spcPct val="90000"/>
            </a:lnSpc>
            <a:spcBef>
              <a:spcPct val="0"/>
            </a:spcBef>
            <a:spcAft>
              <a:spcPct val="35000"/>
            </a:spcAft>
            <a:buNone/>
          </a:pPr>
          <a:r>
            <a:rPr lang="en-US" sz="2500" kern="1200" dirty="0" err="1"/>
            <a:t>Rekommenderade</a:t>
          </a:r>
          <a:r>
            <a:rPr lang="en-US" sz="2500" kern="1200" dirty="0"/>
            <a:t> moment</a:t>
          </a:r>
        </a:p>
      </dsp:txBody>
      <dsp:txXfrm>
        <a:off x="1269892" y="2751036"/>
        <a:ext cx="4504784" cy="1099474"/>
      </dsp:txXfrm>
    </dsp:sp>
    <dsp:sp modelId="{3D8DAA4E-AE50-401D-A07A-D8C7BC6628E2}">
      <dsp:nvSpPr>
        <dsp:cNvPr id="0" name=""/>
        <dsp:cNvSpPr/>
      </dsp:nvSpPr>
      <dsp:spPr>
        <a:xfrm>
          <a:off x="5774677" y="2751036"/>
          <a:ext cx="4234714" cy="10994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361" tIns="116361" rIns="116361" bIns="116361" numCol="1" spcCol="1270" anchor="ctr" anchorCtr="0">
          <a:noAutofit/>
        </a:bodyPr>
        <a:lstStyle/>
        <a:p>
          <a:pPr marL="0" lvl="0" indent="0" algn="l" defTabSz="711200">
            <a:lnSpc>
              <a:spcPct val="90000"/>
            </a:lnSpc>
            <a:spcBef>
              <a:spcPct val="0"/>
            </a:spcBef>
            <a:spcAft>
              <a:spcPct val="35000"/>
            </a:spcAft>
            <a:buNone/>
          </a:pPr>
          <a:r>
            <a:rPr lang="en-US" sz="1600" kern="1200" dirty="0" err="1"/>
            <a:t>Verksamhetsnära</a:t>
          </a:r>
          <a:r>
            <a:rPr lang="en-US" sz="1600" kern="1200" dirty="0"/>
            <a:t> </a:t>
          </a:r>
          <a:r>
            <a:rPr lang="en-US" sz="1600" kern="1200" dirty="0" err="1"/>
            <a:t>och</a:t>
          </a:r>
          <a:r>
            <a:rPr lang="en-US" sz="1600" kern="1200" dirty="0"/>
            <a:t> </a:t>
          </a:r>
          <a:r>
            <a:rPr lang="en-US" sz="1600" kern="1200" dirty="0" err="1"/>
            <a:t>professionsrelaterade</a:t>
          </a:r>
          <a:r>
            <a:rPr lang="en-US" sz="1600" kern="1200" dirty="0"/>
            <a:t>  </a:t>
          </a:r>
          <a:r>
            <a:rPr lang="en-US" sz="1600" kern="1200" dirty="0" err="1"/>
            <a:t>frågeställningar</a:t>
          </a:r>
          <a:endParaRPr lang="en-US" sz="1600" kern="1200" dirty="0"/>
        </a:p>
        <a:p>
          <a:pPr marL="0" lvl="0" indent="0" algn="l" defTabSz="711200">
            <a:lnSpc>
              <a:spcPct val="90000"/>
            </a:lnSpc>
            <a:spcBef>
              <a:spcPct val="0"/>
            </a:spcBef>
            <a:spcAft>
              <a:spcPct val="35000"/>
            </a:spcAft>
            <a:buNone/>
          </a:pPr>
          <a:r>
            <a:rPr lang="en-US" sz="1600" b="0" i="0" kern="1200" dirty="0" err="1"/>
            <a:t>Följa</a:t>
          </a:r>
          <a:r>
            <a:rPr lang="en-US" sz="1600" b="0" i="0" kern="1200" dirty="0"/>
            <a:t> </a:t>
          </a:r>
          <a:r>
            <a:rPr lang="en-US" sz="1600" b="0" i="0" kern="1200" dirty="0" err="1"/>
            <a:t>deltagarnas</a:t>
          </a:r>
          <a:r>
            <a:rPr lang="en-US" sz="1600" b="0" i="0" kern="1200" dirty="0"/>
            <a:t> </a:t>
          </a:r>
          <a:r>
            <a:rPr lang="en-US" sz="1600" b="0" i="0" kern="1200" dirty="0" err="1"/>
            <a:t>steg</a:t>
          </a:r>
          <a:r>
            <a:rPr lang="en-US" sz="1600" b="0" i="0" kern="1200" dirty="0"/>
            <a:t> </a:t>
          </a:r>
          <a:r>
            <a:rPr lang="en-US" sz="1600" b="0" i="0" kern="1200" dirty="0" err="1"/>
            <a:t>i</a:t>
          </a:r>
          <a:r>
            <a:rPr lang="en-US" sz="1600" b="0" i="0" kern="1200" dirty="0"/>
            <a:t> </a:t>
          </a:r>
          <a:r>
            <a:rPr lang="en-US" sz="1600" b="0" i="0" kern="1200" dirty="0" err="1"/>
            <a:t>specialistutbildningen</a:t>
          </a:r>
          <a:endParaRPr lang="en-US" sz="1600" kern="1200" dirty="0"/>
        </a:p>
      </dsp:txBody>
      <dsp:txXfrm>
        <a:off x="5774677" y="2751036"/>
        <a:ext cx="4234714" cy="10994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6058E0-6359-41E8-AC74-17A5EA1DD191}">
      <dsp:nvSpPr>
        <dsp:cNvPr id="0" name=""/>
        <dsp:cNvSpPr/>
      </dsp:nvSpPr>
      <dsp:spPr>
        <a:xfrm>
          <a:off x="0" y="470"/>
          <a:ext cx="1001063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446BBD-EFCC-4527-B3AA-922ACDCFEDFE}">
      <dsp:nvSpPr>
        <dsp:cNvPr id="0" name=""/>
        <dsp:cNvSpPr/>
      </dsp:nvSpPr>
      <dsp:spPr>
        <a:xfrm>
          <a:off x="0" y="470"/>
          <a:ext cx="10010633" cy="770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err="1">
              <a:solidFill>
                <a:schemeClr val="bg2"/>
              </a:solidFill>
            </a:rPr>
            <a:t>Inläsning</a:t>
          </a:r>
          <a:r>
            <a:rPr lang="en-US" sz="2200" kern="1200" dirty="0">
              <a:solidFill>
                <a:schemeClr val="bg2"/>
              </a:solidFill>
            </a:rPr>
            <a:t>, </a:t>
          </a:r>
          <a:r>
            <a:rPr lang="en-US" sz="2200" kern="1200" dirty="0" err="1">
              <a:solidFill>
                <a:schemeClr val="bg2"/>
              </a:solidFill>
            </a:rPr>
            <a:t>reflektion</a:t>
          </a:r>
          <a:r>
            <a:rPr lang="en-US" sz="2200" kern="1200" dirty="0">
              <a:solidFill>
                <a:schemeClr val="bg2"/>
              </a:solidFill>
            </a:rPr>
            <a:t> </a:t>
          </a:r>
          <a:r>
            <a:rPr lang="en-US" sz="2200" kern="1200" dirty="0" err="1">
              <a:solidFill>
                <a:schemeClr val="bg2"/>
              </a:solidFill>
            </a:rPr>
            <a:t>och</a:t>
          </a:r>
          <a:r>
            <a:rPr lang="en-US" sz="2200" kern="1200" dirty="0">
              <a:solidFill>
                <a:schemeClr val="bg2"/>
              </a:solidFill>
            </a:rPr>
            <a:t> </a:t>
          </a:r>
          <a:r>
            <a:rPr lang="en-US" sz="2200" kern="1200" dirty="0" err="1">
              <a:solidFill>
                <a:schemeClr val="bg2"/>
              </a:solidFill>
            </a:rPr>
            <a:t>färdighetsträning</a:t>
          </a:r>
          <a:r>
            <a:rPr lang="en-US" sz="2200" kern="1200" dirty="0">
              <a:solidFill>
                <a:schemeClr val="bg2"/>
              </a:solidFill>
            </a:rPr>
            <a:t> </a:t>
          </a:r>
          <a:r>
            <a:rPr lang="en-US" sz="2200" kern="1200" dirty="0" err="1">
              <a:solidFill>
                <a:schemeClr val="bg2"/>
              </a:solidFill>
            </a:rPr>
            <a:t>gällande</a:t>
          </a:r>
          <a:r>
            <a:rPr lang="en-US" sz="2200" kern="1200" dirty="0">
              <a:solidFill>
                <a:schemeClr val="bg2"/>
              </a:solidFill>
            </a:rPr>
            <a:t> </a:t>
          </a:r>
          <a:r>
            <a:rPr lang="en-US" sz="2200" kern="1200" dirty="0" err="1">
              <a:solidFill>
                <a:schemeClr val="bg2"/>
              </a:solidFill>
            </a:rPr>
            <a:t>ledarskap</a:t>
          </a:r>
          <a:r>
            <a:rPr lang="en-US" sz="2200" kern="1200" dirty="0">
              <a:solidFill>
                <a:schemeClr val="bg2"/>
              </a:solidFill>
            </a:rPr>
            <a:t> </a:t>
          </a:r>
          <a:r>
            <a:rPr lang="en-US" sz="2200" kern="1200" dirty="0" err="1">
              <a:solidFill>
                <a:schemeClr val="bg2"/>
              </a:solidFill>
            </a:rPr>
            <a:t>och</a:t>
          </a:r>
          <a:r>
            <a:rPr lang="en-US" sz="2200" kern="1200" dirty="0">
              <a:solidFill>
                <a:schemeClr val="bg2"/>
              </a:solidFill>
            </a:rPr>
            <a:t> </a:t>
          </a:r>
          <a:r>
            <a:rPr lang="en-US" sz="2200" kern="1200" dirty="0" err="1">
              <a:solidFill>
                <a:schemeClr val="bg2"/>
              </a:solidFill>
            </a:rPr>
            <a:t>följarskap</a:t>
          </a:r>
          <a:endParaRPr lang="en-US" sz="2200" kern="1200" dirty="0">
            <a:solidFill>
              <a:schemeClr val="bg2"/>
            </a:solidFill>
          </a:endParaRPr>
        </a:p>
      </dsp:txBody>
      <dsp:txXfrm>
        <a:off x="0" y="470"/>
        <a:ext cx="10010633" cy="770384"/>
      </dsp:txXfrm>
    </dsp:sp>
    <dsp:sp modelId="{B7858056-2777-4863-B015-7C2DA4B642F5}">
      <dsp:nvSpPr>
        <dsp:cNvPr id="0" name=""/>
        <dsp:cNvSpPr/>
      </dsp:nvSpPr>
      <dsp:spPr>
        <a:xfrm>
          <a:off x="0" y="770854"/>
          <a:ext cx="1001063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A6B4B4-F186-4A05-B049-6FEA7C632C18}">
      <dsp:nvSpPr>
        <dsp:cNvPr id="0" name=""/>
        <dsp:cNvSpPr/>
      </dsp:nvSpPr>
      <dsp:spPr>
        <a:xfrm>
          <a:off x="0" y="770854"/>
          <a:ext cx="10010633" cy="770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err="1">
              <a:solidFill>
                <a:schemeClr val="bg2"/>
              </a:solidFill>
            </a:rPr>
            <a:t>Eget</a:t>
          </a:r>
          <a:r>
            <a:rPr lang="en-US" sz="2200" kern="1200" dirty="0">
              <a:solidFill>
                <a:schemeClr val="bg2"/>
              </a:solidFill>
            </a:rPr>
            <a:t> </a:t>
          </a:r>
          <a:r>
            <a:rPr lang="en-US" sz="2200" kern="1200" dirty="0" err="1">
              <a:solidFill>
                <a:schemeClr val="bg2"/>
              </a:solidFill>
            </a:rPr>
            <a:t>utvecklingsarbete</a:t>
          </a:r>
          <a:r>
            <a:rPr lang="en-US" sz="2200" kern="1200" dirty="0">
              <a:solidFill>
                <a:schemeClr val="bg2"/>
              </a:solidFill>
            </a:rPr>
            <a:t> </a:t>
          </a:r>
          <a:r>
            <a:rPr lang="en-US" sz="2200" kern="1200" dirty="0" err="1">
              <a:solidFill>
                <a:schemeClr val="bg2"/>
              </a:solidFill>
            </a:rPr>
            <a:t>relaterat</a:t>
          </a:r>
          <a:r>
            <a:rPr lang="en-US" sz="2200" kern="1200" dirty="0">
              <a:solidFill>
                <a:schemeClr val="bg2"/>
              </a:solidFill>
            </a:rPr>
            <a:t> till </a:t>
          </a:r>
          <a:r>
            <a:rPr lang="en-US" sz="2200" kern="1200" dirty="0" err="1">
              <a:solidFill>
                <a:schemeClr val="bg2"/>
              </a:solidFill>
            </a:rPr>
            <a:t>ledarskap</a:t>
          </a:r>
          <a:endParaRPr lang="en-US" sz="2200" kern="1200" dirty="0">
            <a:solidFill>
              <a:schemeClr val="bg2"/>
            </a:solidFill>
          </a:endParaRPr>
        </a:p>
      </dsp:txBody>
      <dsp:txXfrm>
        <a:off x="0" y="770854"/>
        <a:ext cx="10010633" cy="770384"/>
      </dsp:txXfrm>
    </dsp:sp>
    <dsp:sp modelId="{4BDF30F6-5B2C-4D3F-94BC-63AD9215C8A9}">
      <dsp:nvSpPr>
        <dsp:cNvPr id="0" name=""/>
        <dsp:cNvSpPr/>
      </dsp:nvSpPr>
      <dsp:spPr>
        <a:xfrm>
          <a:off x="0" y="1541238"/>
          <a:ext cx="1001063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C072EF-99FC-4B74-952E-FDE9CD874643}">
      <dsp:nvSpPr>
        <dsp:cNvPr id="0" name=""/>
        <dsp:cNvSpPr/>
      </dsp:nvSpPr>
      <dsp:spPr>
        <a:xfrm>
          <a:off x="0" y="1541238"/>
          <a:ext cx="10010633" cy="770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0" i="0" kern="1200" dirty="0" err="1">
              <a:solidFill>
                <a:schemeClr val="bg2"/>
              </a:solidFill>
            </a:rPr>
            <a:t>Organisationsanalys</a:t>
          </a:r>
          <a:r>
            <a:rPr lang="en-US" sz="2200" b="0" i="0" kern="1200" dirty="0">
              <a:solidFill>
                <a:schemeClr val="bg2"/>
              </a:solidFill>
            </a:rPr>
            <a:t> </a:t>
          </a:r>
          <a:r>
            <a:rPr lang="en-US" sz="2200" b="0" i="0" kern="1200" dirty="0" err="1">
              <a:solidFill>
                <a:schemeClr val="bg2"/>
              </a:solidFill>
            </a:rPr>
            <a:t>på</a:t>
          </a:r>
          <a:r>
            <a:rPr lang="en-US" sz="2200" b="0" i="0" kern="1200" dirty="0">
              <a:solidFill>
                <a:schemeClr val="bg2"/>
              </a:solidFill>
            </a:rPr>
            <a:t> </a:t>
          </a:r>
          <a:r>
            <a:rPr lang="en-US" sz="2200" b="0" i="0" kern="1200" dirty="0" err="1">
              <a:solidFill>
                <a:schemeClr val="bg2"/>
              </a:solidFill>
            </a:rPr>
            <a:t>egen</a:t>
          </a:r>
          <a:r>
            <a:rPr lang="en-US" sz="2200" b="0" i="0" kern="1200" dirty="0">
              <a:solidFill>
                <a:schemeClr val="bg2"/>
              </a:solidFill>
            </a:rPr>
            <a:t> </a:t>
          </a:r>
          <a:r>
            <a:rPr lang="en-US" sz="2200" b="0" i="0" kern="1200" dirty="0" err="1">
              <a:solidFill>
                <a:schemeClr val="bg2"/>
              </a:solidFill>
            </a:rPr>
            <a:t>verksamhet</a:t>
          </a:r>
          <a:endParaRPr lang="en-US" sz="2200" kern="1200" dirty="0">
            <a:solidFill>
              <a:schemeClr val="bg2"/>
            </a:solidFill>
          </a:endParaRPr>
        </a:p>
      </dsp:txBody>
      <dsp:txXfrm>
        <a:off x="0" y="1541238"/>
        <a:ext cx="10010633" cy="770384"/>
      </dsp:txXfrm>
    </dsp:sp>
    <dsp:sp modelId="{1640FDC2-E0DB-4050-9C0F-86560B3E6762}">
      <dsp:nvSpPr>
        <dsp:cNvPr id="0" name=""/>
        <dsp:cNvSpPr/>
      </dsp:nvSpPr>
      <dsp:spPr>
        <a:xfrm>
          <a:off x="0" y="2311623"/>
          <a:ext cx="1001063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E70946-56D9-4787-AB12-8131D86F46DC}">
      <dsp:nvSpPr>
        <dsp:cNvPr id="0" name=""/>
        <dsp:cNvSpPr/>
      </dsp:nvSpPr>
      <dsp:spPr>
        <a:xfrm>
          <a:off x="0" y="2311623"/>
          <a:ext cx="10010633" cy="770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err="1">
              <a:solidFill>
                <a:schemeClr val="bg2"/>
              </a:solidFill>
            </a:rPr>
            <a:t>Planering</a:t>
          </a:r>
          <a:r>
            <a:rPr lang="en-US" sz="2200" kern="1200" dirty="0">
              <a:solidFill>
                <a:schemeClr val="bg2"/>
              </a:solidFill>
            </a:rPr>
            <a:t> </a:t>
          </a:r>
          <a:r>
            <a:rPr lang="en-US" sz="2200" kern="1200" dirty="0" err="1">
              <a:solidFill>
                <a:schemeClr val="bg2"/>
              </a:solidFill>
            </a:rPr>
            <a:t>och</a:t>
          </a:r>
          <a:r>
            <a:rPr lang="en-US" sz="2200" kern="1200" dirty="0">
              <a:solidFill>
                <a:schemeClr val="bg2"/>
              </a:solidFill>
            </a:rPr>
            <a:t> </a:t>
          </a:r>
          <a:r>
            <a:rPr lang="en-US" sz="2200" kern="1200" dirty="0" err="1">
              <a:solidFill>
                <a:schemeClr val="bg2"/>
              </a:solidFill>
            </a:rPr>
            <a:t>genomförande</a:t>
          </a:r>
          <a:r>
            <a:rPr lang="en-US" sz="2200" kern="1200" dirty="0">
              <a:solidFill>
                <a:schemeClr val="bg2"/>
              </a:solidFill>
            </a:rPr>
            <a:t> av </a:t>
          </a:r>
          <a:r>
            <a:rPr lang="en-US" sz="2200" kern="1200" dirty="0" err="1">
              <a:solidFill>
                <a:schemeClr val="bg2"/>
              </a:solidFill>
            </a:rPr>
            <a:t>m</a:t>
          </a:r>
          <a:r>
            <a:rPr lang="en-US" sz="2200" b="0" i="0" kern="1200" dirty="0" err="1">
              <a:solidFill>
                <a:schemeClr val="bg2"/>
              </a:solidFill>
            </a:rPr>
            <a:t>indre</a:t>
          </a:r>
          <a:r>
            <a:rPr lang="en-US" sz="2200" b="0" i="0" kern="1200" dirty="0">
              <a:solidFill>
                <a:schemeClr val="bg2"/>
              </a:solidFill>
            </a:rPr>
            <a:t> </a:t>
          </a:r>
          <a:r>
            <a:rPr lang="en-US" sz="2200" b="0" i="0" kern="1200" dirty="0" err="1">
              <a:solidFill>
                <a:schemeClr val="bg2"/>
              </a:solidFill>
            </a:rPr>
            <a:t>förändringsarbete</a:t>
          </a:r>
          <a:r>
            <a:rPr lang="en-US" sz="2200" b="0" i="0" kern="1200" dirty="0">
              <a:solidFill>
                <a:schemeClr val="bg2"/>
              </a:solidFill>
            </a:rPr>
            <a:t> </a:t>
          </a:r>
          <a:r>
            <a:rPr lang="en-US" sz="2200" b="0" i="0" kern="1200" dirty="0" err="1">
              <a:solidFill>
                <a:schemeClr val="bg2"/>
              </a:solidFill>
            </a:rPr>
            <a:t>i</a:t>
          </a:r>
          <a:r>
            <a:rPr lang="en-US" sz="2200" b="0" i="0" kern="1200" dirty="0">
              <a:solidFill>
                <a:schemeClr val="bg2"/>
              </a:solidFill>
            </a:rPr>
            <a:t> </a:t>
          </a:r>
          <a:r>
            <a:rPr lang="en-US" sz="2200" b="0" i="0" kern="1200" dirty="0" err="1">
              <a:solidFill>
                <a:schemeClr val="bg2"/>
              </a:solidFill>
            </a:rPr>
            <a:t>egen</a:t>
          </a:r>
          <a:r>
            <a:rPr lang="en-US" sz="2200" b="0" i="0" kern="1200" dirty="0">
              <a:solidFill>
                <a:schemeClr val="bg2"/>
              </a:solidFill>
            </a:rPr>
            <a:t> </a:t>
          </a:r>
          <a:r>
            <a:rPr lang="en-US" sz="2200" b="0" i="0" kern="1200" dirty="0" err="1">
              <a:solidFill>
                <a:schemeClr val="bg2"/>
              </a:solidFill>
            </a:rPr>
            <a:t>verksamhet</a:t>
          </a:r>
          <a:r>
            <a:rPr lang="en-US" sz="2200" b="0" i="0" kern="1200" dirty="0">
              <a:solidFill>
                <a:schemeClr val="bg2"/>
              </a:solidFill>
            </a:rPr>
            <a:t> </a:t>
          </a:r>
          <a:endParaRPr lang="en-US" sz="2200" kern="1200" dirty="0">
            <a:solidFill>
              <a:schemeClr val="bg2"/>
            </a:solidFill>
          </a:endParaRPr>
        </a:p>
      </dsp:txBody>
      <dsp:txXfrm>
        <a:off x="0" y="2311623"/>
        <a:ext cx="10010633" cy="770384"/>
      </dsp:txXfrm>
    </dsp:sp>
    <dsp:sp modelId="{A127FA66-6C89-412D-81AD-CD381ECF7437}">
      <dsp:nvSpPr>
        <dsp:cNvPr id="0" name=""/>
        <dsp:cNvSpPr/>
      </dsp:nvSpPr>
      <dsp:spPr>
        <a:xfrm>
          <a:off x="0" y="3082007"/>
          <a:ext cx="1001063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9312FB-41BB-43F1-ABB9-61D781FDBF89}">
      <dsp:nvSpPr>
        <dsp:cNvPr id="0" name=""/>
        <dsp:cNvSpPr/>
      </dsp:nvSpPr>
      <dsp:spPr>
        <a:xfrm>
          <a:off x="0" y="3082007"/>
          <a:ext cx="10010633" cy="770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solidFill>
                <a:schemeClr val="bg2"/>
              </a:solidFill>
            </a:rPr>
            <a:t>                  </a:t>
          </a:r>
          <a:r>
            <a:rPr lang="en-US" sz="2200" kern="1200" dirty="0" err="1">
              <a:solidFill>
                <a:schemeClr val="bg2"/>
              </a:solidFill>
            </a:rPr>
            <a:t>E</a:t>
          </a:r>
          <a:r>
            <a:rPr lang="en-US" sz="2200" b="0" i="0" kern="1200" dirty="0" err="1">
              <a:solidFill>
                <a:schemeClr val="bg2"/>
              </a:solidFill>
            </a:rPr>
            <a:t>genföretagare</a:t>
          </a:r>
          <a:r>
            <a:rPr lang="en-US" sz="2200" b="0" i="0" kern="1200" dirty="0">
              <a:solidFill>
                <a:schemeClr val="bg2"/>
              </a:solidFill>
            </a:rPr>
            <a:t> </a:t>
          </a:r>
          <a:r>
            <a:rPr lang="en-US" sz="2200" b="0" i="0" kern="1200" dirty="0" err="1">
              <a:solidFill>
                <a:schemeClr val="bg2"/>
              </a:solidFill>
            </a:rPr>
            <a:t>kan</a:t>
          </a:r>
          <a:r>
            <a:rPr lang="en-US" sz="2200" b="0" i="0" kern="1200" dirty="0">
              <a:solidFill>
                <a:schemeClr val="bg2"/>
              </a:solidFill>
            </a:rPr>
            <a:t> </a:t>
          </a:r>
          <a:r>
            <a:rPr lang="en-US" sz="2200" b="0" i="0" kern="1200" dirty="0" err="1">
              <a:solidFill>
                <a:schemeClr val="bg2"/>
              </a:solidFill>
            </a:rPr>
            <a:t>göra</a:t>
          </a:r>
          <a:r>
            <a:rPr lang="en-US" sz="2200" b="0" i="0" kern="1200" dirty="0">
              <a:solidFill>
                <a:schemeClr val="bg2"/>
              </a:solidFill>
            </a:rPr>
            <a:t> </a:t>
          </a:r>
          <a:r>
            <a:rPr lang="en-US" sz="2200" b="0" i="0" kern="1200" dirty="0" err="1">
              <a:solidFill>
                <a:schemeClr val="bg2"/>
              </a:solidFill>
            </a:rPr>
            <a:t>arbetet</a:t>
          </a:r>
          <a:r>
            <a:rPr lang="en-US" sz="2200" b="0" i="0" kern="1200" dirty="0">
              <a:solidFill>
                <a:schemeClr val="bg2"/>
              </a:solidFill>
            </a:rPr>
            <a:t> </a:t>
          </a:r>
          <a:r>
            <a:rPr lang="en-US" sz="2200" b="0" i="0" kern="1200" dirty="0" err="1">
              <a:solidFill>
                <a:schemeClr val="bg2"/>
              </a:solidFill>
            </a:rPr>
            <a:t>tillsammans</a:t>
          </a:r>
          <a:r>
            <a:rPr lang="en-US" sz="2200" b="0" i="0" kern="1200" dirty="0">
              <a:solidFill>
                <a:schemeClr val="bg2"/>
              </a:solidFill>
            </a:rPr>
            <a:t> med </a:t>
          </a:r>
          <a:r>
            <a:rPr lang="en-US" sz="2200" b="0" i="0" kern="1200" dirty="0" err="1">
              <a:solidFill>
                <a:schemeClr val="bg2"/>
              </a:solidFill>
            </a:rPr>
            <a:t>annan</a:t>
          </a:r>
          <a:r>
            <a:rPr lang="en-US" sz="2200" b="0" i="0" kern="1200" dirty="0">
              <a:solidFill>
                <a:schemeClr val="bg2"/>
              </a:solidFill>
            </a:rPr>
            <a:t> </a:t>
          </a:r>
          <a:r>
            <a:rPr lang="en-US" sz="2200" b="0" i="0" kern="1200" dirty="0" err="1">
              <a:solidFill>
                <a:schemeClr val="bg2"/>
              </a:solidFill>
            </a:rPr>
            <a:t>deltagare</a:t>
          </a:r>
          <a:br>
            <a:rPr lang="en-US" sz="2200" b="0" i="0" kern="1200" dirty="0">
              <a:solidFill>
                <a:schemeClr val="bg2"/>
              </a:solidFill>
            </a:rPr>
          </a:br>
          <a:r>
            <a:rPr lang="en-US" sz="2200" b="0" i="0" kern="1200" dirty="0">
              <a:solidFill>
                <a:schemeClr val="bg2"/>
              </a:solidFill>
            </a:rPr>
            <a:t>                  (</a:t>
          </a:r>
          <a:r>
            <a:rPr lang="en-US" sz="2200" b="0" i="0" kern="1200" dirty="0" err="1">
              <a:solidFill>
                <a:schemeClr val="bg2"/>
              </a:solidFill>
            </a:rPr>
            <a:t>eller</a:t>
          </a:r>
          <a:r>
            <a:rPr lang="en-US" sz="2200" b="0" i="0" kern="1200" dirty="0">
              <a:solidFill>
                <a:schemeClr val="bg2"/>
              </a:solidFill>
            </a:rPr>
            <a:t> hos </a:t>
          </a:r>
          <a:r>
            <a:rPr lang="en-US" sz="2200" b="0" i="0" kern="1200" dirty="0" err="1">
              <a:solidFill>
                <a:schemeClr val="bg2"/>
              </a:solidFill>
            </a:rPr>
            <a:t>kund</a:t>
          </a:r>
          <a:r>
            <a:rPr lang="en-US" sz="2200" b="0" i="0" kern="1200" dirty="0">
              <a:solidFill>
                <a:schemeClr val="bg2"/>
              </a:solidFill>
            </a:rPr>
            <a:t> om </a:t>
          </a:r>
          <a:r>
            <a:rPr lang="en-US" sz="2200" b="0" i="0" kern="1200" dirty="0" err="1">
              <a:solidFill>
                <a:schemeClr val="bg2"/>
              </a:solidFill>
            </a:rPr>
            <a:t>lämpligt</a:t>
          </a:r>
          <a:r>
            <a:rPr lang="en-US" sz="2200" b="0" i="0" kern="1200" dirty="0">
              <a:solidFill>
                <a:schemeClr val="bg2"/>
              </a:solidFill>
            </a:rPr>
            <a:t>)</a:t>
          </a:r>
          <a:endParaRPr lang="en-US" sz="2200" kern="1200" dirty="0">
            <a:solidFill>
              <a:schemeClr val="bg2"/>
            </a:solidFill>
          </a:endParaRPr>
        </a:p>
      </dsp:txBody>
      <dsp:txXfrm>
        <a:off x="0" y="3082007"/>
        <a:ext cx="10010633" cy="7703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B0B197-30D5-48CF-93B4-989C91026493}">
      <dsp:nvSpPr>
        <dsp:cNvPr id="0" name=""/>
        <dsp:cNvSpPr/>
      </dsp:nvSpPr>
      <dsp:spPr>
        <a:xfrm>
          <a:off x="0" y="1998"/>
          <a:ext cx="10010633" cy="1120227"/>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253B7F-ED13-4266-9E1C-6AAF17DB9D75}">
      <dsp:nvSpPr>
        <dsp:cNvPr id="0" name=""/>
        <dsp:cNvSpPr/>
      </dsp:nvSpPr>
      <dsp:spPr>
        <a:xfrm>
          <a:off x="338868" y="254049"/>
          <a:ext cx="616727" cy="616125"/>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BA0BA75-BECE-4E5C-B286-A2A6CEF1E17E}">
      <dsp:nvSpPr>
        <dsp:cNvPr id="0" name=""/>
        <dsp:cNvSpPr/>
      </dsp:nvSpPr>
      <dsp:spPr>
        <a:xfrm>
          <a:off x="1294465" y="1998"/>
          <a:ext cx="8596515" cy="1121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673" tIns="118673" rIns="118673" bIns="118673" numCol="1" spcCol="1270" anchor="ctr" anchorCtr="0">
          <a:noAutofit/>
        </a:bodyPr>
        <a:lstStyle/>
        <a:p>
          <a:pPr marL="0" lvl="0" indent="0" algn="l" defTabSz="800100">
            <a:lnSpc>
              <a:spcPct val="100000"/>
            </a:lnSpc>
            <a:spcBef>
              <a:spcPct val="0"/>
            </a:spcBef>
            <a:spcAft>
              <a:spcPct val="35000"/>
            </a:spcAft>
            <a:buNone/>
          </a:pPr>
          <a:r>
            <a:rPr lang="en-US" sz="1800" b="0" i="0" kern="1200" baseline="0" dirty="0">
              <a:solidFill>
                <a:schemeClr val="tx2"/>
              </a:solidFill>
            </a:rPr>
            <a:t>Jackson B. &amp; Perry K. (2018). </a:t>
          </a:r>
          <a:r>
            <a:rPr lang="en-US" sz="1800" b="0" i="1" kern="1200" baseline="0" dirty="0">
              <a:solidFill>
                <a:schemeClr val="tx2"/>
              </a:solidFill>
            </a:rPr>
            <a:t>A very short, fairly interesting and reasonably cheap book about studying leadership</a:t>
          </a:r>
          <a:r>
            <a:rPr lang="en-US" sz="1800" b="0" i="0" kern="1200" baseline="0" dirty="0">
              <a:solidFill>
                <a:schemeClr val="tx2"/>
              </a:solidFill>
            </a:rPr>
            <a:t>. SAGE Publications Ltd.</a:t>
          </a:r>
          <a:endParaRPr lang="en-US" sz="1800" kern="1200" dirty="0"/>
        </a:p>
      </dsp:txBody>
      <dsp:txXfrm>
        <a:off x="1294465" y="1998"/>
        <a:ext cx="8596515" cy="1121322"/>
      </dsp:txXfrm>
    </dsp:sp>
    <dsp:sp modelId="{7748F821-487F-43D6-8637-79D48ED0B319}">
      <dsp:nvSpPr>
        <dsp:cNvPr id="0" name=""/>
        <dsp:cNvSpPr/>
      </dsp:nvSpPr>
      <dsp:spPr>
        <a:xfrm>
          <a:off x="0" y="1365769"/>
          <a:ext cx="10010633" cy="1120227"/>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EA4DE7-3B34-4E4E-9D5C-748C3F107D1D}">
      <dsp:nvSpPr>
        <dsp:cNvPr id="0" name=""/>
        <dsp:cNvSpPr/>
      </dsp:nvSpPr>
      <dsp:spPr>
        <a:xfrm>
          <a:off x="338868" y="1617820"/>
          <a:ext cx="616727" cy="6161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9472C3-CE36-4FEC-9452-27664F71C290}">
      <dsp:nvSpPr>
        <dsp:cNvPr id="0" name=""/>
        <dsp:cNvSpPr/>
      </dsp:nvSpPr>
      <dsp:spPr>
        <a:xfrm>
          <a:off x="1294465" y="1365769"/>
          <a:ext cx="8596515" cy="1121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673" tIns="118673" rIns="118673" bIns="118673" numCol="1" spcCol="1270" anchor="ctr" anchorCtr="0">
          <a:noAutofit/>
        </a:bodyPr>
        <a:lstStyle/>
        <a:p>
          <a:pPr marL="0" lvl="0" indent="0" algn="l" defTabSz="800100">
            <a:lnSpc>
              <a:spcPct val="100000"/>
            </a:lnSpc>
            <a:spcBef>
              <a:spcPct val="0"/>
            </a:spcBef>
            <a:spcAft>
              <a:spcPct val="35000"/>
            </a:spcAft>
            <a:buNone/>
          </a:pPr>
          <a:r>
            <a:rPr lang="en-US" sz="1800" b="0" i="0" kern="1200" baseline="0" dirty="0">
              <a:solidFill>
                <a:schemeClr val="tx2"/>
              </a:solidFill>
            </a:rPr>
            <a:t>Frykman, M., Hasson, H., </a:t>
          </a:r>
          <a:r>
            <a:rPr lang="en-US" sz="1800" b="0" i="0" kern="1200" baseline="0" dirty="0" err="1">
              <a:solidFill>
                <a:schemeClr val="tx2"/>
              </a:solidFill>
            </a:rPr>
            <a:t>Athlin</a:t>
          </a:r>
          <a:r>
            <a:rPr lang="en-US" sz="1800" b="0" i="0" kern="1200" baseline="0" dirty="0">
              <a:solidFill>
                <a:schemeClr val="tx2"/>
              </a:solidFill>
            </a:rPr>
            <a:t>, Å. M., &amp; von Thiele Schwarz, U. (2014). Functions of behavior change interventions when implementing multi-professional teamwork at an emergency department: a comparative case study. </a:t>
          </a:r>
          <a:r>
            <a:rPr lang="en-US" sz="1800" b="0" i="1" kern="1200" baseline="0" dirty="0">
              <a:solidFill>
                <a:schemeClr val="tx2"/>
              </a:solidFill>
            </a:rPr>
            <a:t>BMC health services research</a:t>
          </a:r>
          <a:r>
            <a:rPr lang="en-US" sz="1800" b="0" i="0" kern="1200" baseline="0" dirty="0">
              <a:solidFill>
                <a:schemeClr val="tx2"/>
              </a:solidFill>
            </a:rPr>
            <a:t>, 14(1), 218.</a:t>
          </a:r>
          <a:endParaRPr lang="en-US" sz="1800" kern="1200" dirty="0"/>
        </a:p>
      </dsp:txBody>
      <dsp:txXfrm>
        <a:off x="1294465" y="1365769"/>
        <a:ext cx="8596515" cy="1121322"/>
      </dsp:txXfrm>
    </dsp:sp>
    <dsp:sp modelId="{94E62440-E585-4A5B-879F-93DCA26F24BE}">
      <dsp:nvSpPr>
        <dsp:cNvPr id="0" name=""/>
        <dsp:cNvSpPr/>
      </dsp:nvSpPr>
      <dsp:spPr>
        <a:xfrm>
          <a:off x="0" y="2729540"/>
          <a:ext cx="10010633" cy="1120227"/>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4BA30A-3949-435F-AB61-7723EEF12E7E}">
      <dsp:nvSpPr>
        <dsp:cNvPr id="0" name=""/>
        <dsp:cNvSpPr/>
      </dsp:nvSpPr>
      <dsp:spPr>
        <a:xfrm>
          <a:off x="338868" y="2981591"/>
          <a:ext cx="616727" cy="616125"/>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D83F9D9-99A3-4067-A216-667388F67A51}">
      <dsp:nvSpPr>
        <dsp:cNvPr id="0" name=""/>
        <dsp:cNvSpPr/>
      </dsp:nvSpPr>
      <dsp:spPr>
        <a:xfrm>
          <a:off x="1294465" y="2729540"/>
          <a:ext cx="8596515" cy="1121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673" tIns="118673" rIns="118673" bIns="118673" numCol="1" spcCol="1270" anchor="ctr" anchorCtr="0">
          <a:noAutofit/>
        </a:bodyPr>
        <a:lstStyle/>
        <a:p>
          <a:pPr marL="0" lvl="0" indent="0" algn="l" defTabSz="800100">
            <a:lnSpc>
              <a:spcPct val="100000"/>
            </a:lnSpc>
            <a:spcBef>
              <a:spcPct val="0"/>
            </a:spcBef>
            <a:spcAft>
              <a:spcPct val="35000"/>
            </a:spcAft>
            <a:buNone/>
          </a:pPr>
          <a:r>
            <a:rPr lang="en-US" sz="1800" b="0" i="0" kern="1200" baseline="0" dirty="0" err="1">
              <a:solidFill>
                <a:schemeClr val="tx2"/>
              </a:solidFill>
            </a:rPr>
            <a:t>Söderfjäll</a:t>
          </a:r>
          <a:r>
            <a:rPr lang="en-US" sz="1800" b="0" i="0" kern="1200" baseline="0" dirty="0">
              <a:solidFill>
                <a:schemeClr val="tx2"/>
              </a:solidFill>
            </a:rPr>
            <a:t> S. (2018). </a:t>
          </a:r>
          <a:r>
            <a:rPr lang="en-US" sz="1800" b="0" i="1" kern="1200" baseline="0" dirty="0" err="1">
              <a:solidFill>
                <a:schemeClr val="tx2"/>
              </a:solidFill>
            </a:rPr>
            <a:t>En</a:t>
          </a:r>
          <a:r>
            <a:rPr lang="en-US" sz="1800" b="0" i="1" kern="1200" baseline="0" dirty="0">
              <a:solidFill>
                <a:schemeClr val="tx2"/>
              </a:solidFill>
            </a:rPr>
            <a:t> </a:t>
          </a:r>
          <a:r>
            <a:rPr lang="en-US" sz="1800" b="0" i="1" kern="1200" baseline="0" dirty="0" err="1">
              <a:solidFill>
                <a:schemeClr val="tx2"/>
              </a:solidFill>
            </a:rPr>
            <a:t>liten</a:t>
          </a:r>
          <a:r>
            <a:rPr lang="en-US" sz="1800" b="0" i="1" kern="1200" baseline="0" dirty="0">
              <a:solidFill>
                <a:schemeClr val="tx2"/>
              </a:solidFill>
            </a:rPr>
            <a:t> </a:t>
          </a:r>
          <a:r>
            <a:rPr lang="en-US" sz="1800" b="0" i="1" kern="1200" baseline="0" dirty="0" err="1">
              <a:solidFill>
                <a:schemeClr val="tx2"/>
              </a:solidFill>
            </a:rPr>
            <a:t>bok</a:t>
          </a:r>
          <a:r>
            <a:rPr lang="en-US" sz="1800" b="0" i="1" kern="1200" baseline="0" dirty="0">
              <a:solidFill>
                <a:schemeClr val="tx2"/>
              </a:solidFill>
            </a:rPr>
            <a:t> om </a:t>
          </a:r>
          <a:r>
            <a:rPr lang="en-US" sz="1800" b="0" i="1" kern="1200" baseline="0" dirty="0" err="1">
              <a:solidFill>
                <a:schemeClr val="tx2"/>
              </a:solidFill>
            </a:rPr>
            <a:t>ledarskap</a:t>
          </a:r>
          <a:r>
            <a:rPr lang="en-US" sz="1800" b="0" i="1" kern="1200" baseline="0" dirty="0">
              <a:solidFill>
                <a:schemeClr val="tx2"/>
              </a:solidFill>
            </a:rPr>
            <a:t>.</a:t>
          </a:r>
          <a:r>
            <a:rPr lang="en-US" sz="1800" b="0" i="0" kern="1200" baseline="0" dirty="0">
              <a:solidFill>
                <a:schemeClr val="tx2"/>
              </a:solidFill>
            </a:rPr>
            <a:t> Type and Tell. </a:t>
          </a:r>
          <a:endParaRPr lang="en-US" sz="1800" kern="1200" dirty="0"/>
        </a:p>
      </dsp:txBody>
      <dsp:txXfrm>
        <a:off x="1294465" y="2729540"/>
        <a:ext cx="8596515" cy="112132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6431A281-05D5-463E-8A26-C65BEFD0D40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3D93C243-DEEF-4468-838F-7BAC9AA2B89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7DBA453-FFAB-4526-898E-F9495554315E}" type="datetimeFigureOut">
              <a:rPr lang="sv-SE" smtClean="0"/>
              <a:t>2024-03-20</a:t>
            </a:fld>
            <a:endParaRPr lang="sv-SE"/>
          </a:p>
        </p:txBody>
      </p:sp>
      <p:sp>
        <p:nvSpPr>
          <p:cNvPr id="4" name="Platshållare för sidfot 3">
            <a:extLst>
              <a:ext uri="{FF2B5EF4-FFF2-40B4-BE49-F238E27FC236}">
                <a16:creationId xmlns:a16="http://schemas.microsoft.com/office/drawing/2014/main" id="{2EACFC80-47AD-474E-B41E-A939A265A82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9D00DEDA-52E1-4334-8DAD-86AA4D2D363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E1BAAC5-487B-4710-8CF3-D2190E3112EC}" type="slidenum">
              <a:rPr lang="sv-SE" smtClean="0"/>
              <a:t>‹#›</a:t>
            </a:fld>
            <a:endParaRPr lang="sv-SE"/>
          </a:p>
        </p:txBody>
      </p:sp>
    </p:spTree>
    <p:extLst>
      <p:ext uri="{BB962C8B-B14F-4D97-AF65-F5344CB8AC3E}">
        <p14:creationId xmlns:p14="http://schemas.microsoft.com/office/powerpoint/2010/main" val="3560324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E4F0A-71DF-4AEB-BCC4-086A8264BD03}" type="datetimeFigureOut">
              <a:rPr lang="sv-SE" smtClean="0"/>
              <a:t>2024-03-20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FCC2E4-04CD-49B1-B8B2-964E2160935C}" type="slidenum">
              <a:rPr lang="sv-SE" smtClean="0"/>
              <a:t>‹#›</a:t>
            </a:fld>
            <a:endParaRPr lang="sv-SE"/>
          </a:p>
        </p:txBody>
      </p:sp>
    </p:spTree>
    <p:extLst>
      <p:ext uri="{BB962C8B-B14F-4D97-AF65-F5344CB8AC3E}">
        <p14:creationId xmlns:p14="http://schemas.microsoft.com/office/powerpoint/2010/main" val="2501039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motivation.se/innehall/racker-det-med-transformerande-ledarskap/"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0"/>
            <a:r>
              <a:rPr lang="en-US" dirty="0" err="1"/>
              <a:t>Obligatoriska</a:t>
            </a:r>
            <a:r>
              <a:rPr lang="en-US" dirty="0"/>
              <a:t> moment – de </a:t>
            </a:r>
            <a:r>
              <a:rPr lang="en-US" dirty="0" err="1"/>
              <a:t>måste</a:t>
            </a:r>
            <a:r>
              <a:rPr lang="en-US" dirty="0"/>
              <a:t> </a:t>
            </a:r>
            <a:r>
              <a:rPr lang="en-US" dirty="0" err="1"/>
              <a:t>genomföras</a:t>
            </a:r>
            <a:r>
              <a:rPr lang="en-US" dirty="0"/>
              <a:t> </a:t>
            </a:r>
            <a:r>
              <a:rPr lang="en-US" dirty="0" err="1"/>
              <a:t>på</a:t>
            </a:r>
            <a:r>
              <a:rPr lang="en-US" dirty="0"/>
              <a:t> </a:t>
            </a:r>
            <a:r>
              <a:rPr lang="en-US" dirty="0" err="1"/>
              <a:t>något</a:t>
            </a:r>
            <a:r>
              <a:rPr lang="en-US" dirty="0"/>
              <a:t> </a:t>
            </a:r>
            <a:r>
              <a:rPr lang="en-US" dirty="0" err="1"/>
              <a:t>sätt</a:t>
            </a:r>
            <a:r>
              <a:rPr lang="en-US" dirty="0"/>
              <a:t> men </a:t>
            </a:r>
            <a:r>
              <a:rPr lang="en-US" dirty="0" err="1"/>
              <a:t>innehåll</a:t>
            </a:r>
            <a:r>
              <a:rPr lang="en-US" dirty="0"/>
              <a:t>, </a:t>
            </a:r>
            <a:r>
              <a:rPr lang="en-US" dirty="0" err="1"/>
              <a:t>upplägg</a:t>
            </a:r>
            <a:r>
              <a:rPr lang="en-US" dirty="0"/>
              <a:t> </a:t>
            </a:r>
            <a:r>
              <a:rPr lang="en-US" dirty="0" err="1"/>
              <a:t>och</a:t>
            </a:r>
            <a:r>
              <a:rPr lang="en-US" dirty="0"/>
              <a:t> </a:t>
            </a:r>
            <a:r>
              <a:rPr lang="en-US" dirty="0" err="1"/>
              <a:t>omfattning</a:t>
            </a:r>
            <a:r>
              <a:rPr lang="en-US" dirty="0"/>
              <a:t> </a:t>
            </a:r>
            <a:r>
              <a:rPr lang="en-US" dirty="0" err="1"/>
              <a:t>kan</a:t>
            </a:r>
            <a:r>
              <a:rPr lang="en-US" dirty="0"/>
              <a:t> </a:t>
            </a:r>
            <a:r>
              <a:rPr lang="en-US" dirty="0" err="1"/>
              <a:t>modifieras</a:t>
            </a:r>
            <a:r>
              <a:rPr lang="en-US" dirty="0"/>
              <a:t>.</a:t>
            </a:r>
          </a:p>
          <a:p>
            <a:pPr lvl="0"/>
            <a:r>
              <a:rPr lang="en-US" dirty="0"/>
              <a:t>- </a:t>
            </a:r>
            <a:r>
              <a:rPr lang="en-US" dirty="0" err="1"/>
              <a:t>Fördjupningsarbete</a:t>
            </a:r>
            <a:r>
              <a:rPr lang="en-US" dirty="0"/>
              <a:t> av </a:t>
            </a:r>
            <a:r>
              <a:rPr lang="en-US" dirty="0" err="1"/>
              <a:t>verksamhetsnära</a:t>
            </a:r>
            <a:r>
              <a:rPr lang="en-US" dirty="0"/>
              <a:t> </a:t>
            </a:r>
            <a:r>
              <a:rPr lang="en-US" dirty="0" err="1"/>
              <a:t>och</a:t>
            </a:r>
            <a:r>
              <a:rPr lang="en-US" dirty="0"/>
              <a:t> </a:t>
            </a:r>
            <a:r>
              <a:rPr lang="en-US" dirty="0" err="1"/>
              <a:t>professionsrelaterade</a:t>
            </a:r>
            <a:r>
              <a:rPr lang="en-US" dirty="0"/>
              <a:t>  </a:t>
            </a:r>
            <a:r>
              <a:rPr lang="en-US" dirty="0" err="1"/>
              <a:t>frågeställningar</a:t>
            </a:r>
            <a:r>
              <a:rPr lang="en-US" dirty="0"/>
              <a:t> </a:t>
            </a:r>
            <a:r>
              <a:rPr lang="en-US" dirty="0" err="1"/>
              <a:t>rörande</a:t>
            </a:r>
            <a:r>
              <a:rPr lang="en-US" dirty="0"/>
              <a:t> </a:t>
            </a:r>
            <a:r>
              <a:rPr lang="en-US" dirty="0" err="1"/>
              <a:t>etik</a:t>
            </a:r>
            <a:r>
              <a:rPr lang="en-US" dirty="0"/>
              <a:t>, </a:t>
            </a:r>
            <a:r>
              <a:rPr lang="en-US" dirty="0" err="1"/>
              <a:t>juridik</a:t>
            </a:r>
            <a:r>
              <a:rPr lang="en-US" dirty="0"/>
              <a:t>, </a:t>
            </a:r>
            <a:r>
              <a:rPr lang="en-US" dirty="0" err="1"/>
              <a:t>jämlikt</a:t>
            </a:r>
            <a:r>
              <a:rPr lang="en-US" dirty="0"/>
              <a:t> </a:t>
            </a:r>
            <a:r>
              <a:rPr lang="en-US" dirty="0" err="1"/>
              <a:t>bemötande</a:t>
            </a:r>
            <a:r>
              <a:rPr lang="en-US" dirty="0"/>
              <a:t> </a:t>
            </a:r>
            <a:r>
              <a:rPr lang="en-US" dirty="0" err="1"/>
              <a:t>och</a:t>
            </a:r>
            <a:r>
              <a:rPr lang="en-US" dirty="0"/>
              <a:t> </a:t>
            </a:r>
            <a:r>
              <a:rPr lang="en-US" dirty="0" err="1"/>
              <a:t>evidensbaserad</a:t>
            </a:r>
            <a:r>
              <a:rPr lang="en-US" dirty="0"/>
              <a:t> </a:t>
            </a:r>
            <a:r>
              <a:rPr lang="en-US" dirty="0" err="1"/>
              <a:t>psykologisk</a:t>
            </a:r>
            <a:r>
              <a:rPr lang="en-US" dirty="0"/>
              <a:t> </a:t>
            </a:r>
            <a:r>
              <a:rPr lang="en-US" dirty="0" err="1"/>
              <a:t>praktik</a:t>
            </a:r>
            <a:r>
              <a:rPr lang="en-US" dirty="0"/>
              <a:t>. </a:t>
            </a:r>
          </a:p>
          <a:p>
            <a:pPr lvl="0"/>
            <a:r>
              <a:rPr lang="en-US" b="0" i="0" dirty="0"/>
              <a:t>- </a:t>
            </a:r>
            <a:r>
              <a:rPr lang="en-US" b="0" i="0" dirty="0" err="1"/>
              <a:t>Kontinuerligt</a:t>
            </a:r>
            <a:r>
              <a:rPr lang="en-US" b="0" i="0" dirty="0"/>
              <a:t> </a:t>
            </a:r>
            <a:r>
              <a:rPr lang="en-US" b="0" i="0" dirty="0" err="1"/>
              <a:t>följa</a:t>
            </a:r>
            <a:r>
              <a:rPr lang="en-US" b="0" i="0" dirty="0"/>
              <a:t> </a:t>
            </a:r>
            <a:r>
              <a:rPr lang="en-US" b="0" i="0" dirty="0" err="1"/>
              <a:t>deltagarnas</a:t>
            </a:r>
            <a:r>
              <a:rPr lang="en-US" b="0" i="0" dirty="0"/>
              <a:t> </a:t>
            </a:r>
            <a:r>
              <a:rPr lang="en-US" b="0" i="0" dirty="0" err="1"/>
              <a:t>steg</a:t>
            </a:r>
            <a:r>
              <a:rPr lang="en-US" b="0" i="0" dirty="0"/>
              <a:t> </a:t>
            </a:r>
            <a:r>
              <a:rPr lang="en-US" b="0" i="0" dirty="0" err="1"/>
              <a:t>i</a:t>
            </a:r>
            <a:r>
              <a:rPr lang="en-US" b="0" i="0" dirty="0"/>
              <a:t> </a:t>
            </a:r>
            <a:r>
              <a:rPr lang="en-US" b="0" i="0" dirty="0" err="1"/>
              <a:t>specialistutbildningen</a:t>
            </a:r>
            <a:endParaRPr lang="en-US" dirty="0"/>
          </a:p>
          <a:p>
            <a:endParaRPr lang="sv-SE" dirty="0"/>
          </a:p>
        </p:txBody>
      </p:sp>
      <p:sp>
        <p:nvSpPr>
          <p:cNvPr id="4" name="Platshållare för bildnummer 3"/>
          <p:cNvSpPr>
            <a:spLocks noGrp="1"/>
          </p:cNvSpPr>
          <p:nvPr>
            <p:ph type="sldNum" sz="quarter" idx="5"/>
          </p:nvPr>
        </p:nvSpPr>
        <p:spPr/>
        <p:txBody>
          <a:bodyPr/>
          <a:lstStyle/>
          <a:p>
            <a:fld id="{6AFCC2E4-04CD-49B1-B8B2-964E2160935C}" type="slidenum">
              <a:rPr lang="sv-SE" smtClean="0"/>
              <a:t>10</a:t>
            </a:fld>
            <a:endParaRPr lang="sv-SE"/>
          </a:p>
        </p:txBody>
      </p:sp>
    </p:spTree>
    <p:extLst>
      <p:ext uri="{BB962C8B-B14F-4D97-AF65-F5344CB8AC3E}">
        <p14:creationId xmlns:p14="http://schemas.microsoft.com/office/powerpoint/2010/main" val="3662138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AFCC2E4-04CD-49B1-B8B2-964E2160935C}" type="slidenum">
              <a:rPr lang="sv-SE" smtClean="0"/>
              <a:t>22</a:t>
            </a:fld>
            <a:endParaRPr lang="sv-SE"/>
          </a:p>
        </p:txBody>
      </p:sp>
    </p:spTree>
    <p:extLst>
      <p:ext uri="{BB962C8B-B14F-4D97-AF65-F5344CB8AC3E}">
        <p14:creationId xmlns:p14="http://schemas.microsoft.com/office/powerpoint/2010/main" val="1654055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AFCC2E4-04CD-49B1-B8B2-964E2160935C}" type="slidenum">
              <a:rPr lang="sv-SE" smtClean="0"/>
              <a:t>23</a:t>
            </a:fld>
            <a:endParaRPr lang="sv-SE"/>
          </a:p>
        </p:txBody>
      </p:sp>
    </p:spTree>
    <p:extLst>
      <p:ext uri="{BB962C8B-B14F-4D97-AF65-F5344CB8AC3E}">
        <p14:creationId xmlns:p14="http://schemas.microsoft.com/office/powerpoint/2010/main" val="1455189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AFCC2E4-04CD-49B1-B8B2-964E2160935C}" type="slidenum">
              <a:rPr lang="sv-SE" smtClean="0"/>
              <a:t>24</a:t>
            </a:fld>
            <a:endParaRPr lang="sv-SE"/>
          </a:p>
        </p:txBody>
      </p:sp>
    </p:spTree>
    <p:extLst>
      <p:ext uri="{BB962C8B-B14F-4D97-AF65-F5344CB8AC3E}">
        <p14:creationId xmlns:p14="http://schemas.microsoft.com/office/powerpoint/2010/main" val="40475130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chemeClr val="accent1"/>
                </a:solidFill>
                <a:latin typeface="Georgia" panose="02040502050405020303" pitchFamily="18" charset="0"/>
              </a:rPr>
              <a:t>Påminnelse till mentorer – meddela IHPU att ni genomfört träff 2 så får ni en återkoppling av resultatet på gruppnivå.</a:t>
            </a:r>
          </a:p>
          <a:p>
            <a:endParaRPr lang="sv-SE" dirty="0"/>
          </a:p>
        </p:txBody>
      </p:sp>
      <p:sp>
        <p:nvSpPr>
          <p:cNvPr id="4" name="Platshållare för bildnummer 3"/>
          <p:cNvSpPr>
            <a:spLocks noGrp="1"/>
          </p:cNvSpPr>
          <p:nvPr>
            <p:ph type="sldNum" sz="quarter" idx="5"/>
          </p:nvPr>
        </p:nvSpPr>
        <p:spPr/>
        <p:txBody>
          <a:bodyPr/>
          <a:lstStyle/>
          <a:p>
            <a:fld id="{6AFCC2E4-04CD-49B1-B8B2-964E2160935C}" type="slidenum">
              <a:rPr lang="sv-SE" smtClean="0"/>
              <a:t>25</a:t>
            </a:fld>
            <a:endParaRPr lang="sv-SE"/>
          </a:p>
        </p:txBody>
      </p:sp>
    </p:spTree>
    <p:extLst>
      <p:ext uri="{BB962C8B-B14F-4D97-AF65-F5344CB8AC3E}">
        <p14:creationId xmlns:p14="http://schemas.microsoft.com/office/powerpoint/2010/main" val="26355603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AFCC2E4-04CD-49B1-B8B2-964E2160935C}" type="slidenum">
              <a:rPr lang="sv-SE" smtClean="0"/>
              <a:t>27</a:t>
            </a:fld>
            <a:endParaRPr lang="sv-SE"/>
          </a:p>
        </p:txBody>
      </p:sp>
    </p:spTree>
    <p:extLst>
      <p:ext uri="{BB962C8B-B14F-4D97-AF65-F5344CB8AC3E}">
        <p14:creationId xmlns:p14="http://schemas.microsoft.com/office/powerpoint/2010/main" val="30722427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AFCC2E4-04CD-49B1-B8B2-964E2160935C}" type="slidenum">
              <a:rPr lang="sv-SE" smtClean="0"/>
              <a:t>28</a:t>
            </a:fld>
            <a:endParaRPr lang="sv-SE"/>
          </a:p>
        </p:txBody>
      </p:sp>
    </p:spTree>
    <p:extLst>
      <p:ext uri="{BB962C8B-B14F-4D97-AF65-F5344CB8AC3E}">
        <p14:creationId xmlns:p14="http://schemas.microsoft.com/office/powerpoint/2010/main" val="604982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AFCC2E4-04CD-49B1-B8B2-964E2160935C}" type="slidenum">
              <a:rPr lang="sv-SE" smtClean="0"/>
              <a:t>29</a:t>
            </a:fld>
            <a:endParaRPr lang="sv-SE"/>
          </a:p>
        </p:txBody>
      </p:sp>
    </p:spTree>
    <p:extLst>
      <p:ext uri="{BB962C8B-B14F-4D97-AF65-F5344CB8AC3E}">
        <p14:creationId xmlns:p14="http://schemas.microsoft.com/office/powerpoint/2010/main" val="40976890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AFCC2E4-04CD-49B1-B8B2-964E2160935C}" type="slidenum">
              <a:rPr lang="sv-SE" smtClean="0"/>
              <a:t>30</a:t>
            </a:fld>
            <a:endParaRPr lang="sv-SE"/>
          </a:p>
        </p:txBody>
      </p:sp>
    </p:spTree>
    <p:extLst>
      <p:ext uri="{BB962C8B-B14F-4D97-AF65-F5344CB8AC3E}">
        <p14:creationId xmlns:p14="http://schemas.microsoft.com/office/powerpoint/2010/main" val="22488226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AFCC2E4-04CD-49B1-B8B2-964E2160935C}" type="slidenum">
              <a:rPr lang="sv-SE" smtClean="0"/>
              <a:t>32</a:t>
            </a:fld>
            <a:endParaRPr lang="sv-SE"/>
          </a:p>
        </p:txBody>
      </p:sp>
    </p:spTree>
    <p:extLst>
      <p:ext uri="{BB962C8B-B14F-4D97-AF65-F5344CB8AC3E}">
        <p14:creationId xmlns:p14="http://schemas.microsoft.com/office/powerpoint/2010/main" val="33163852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AFCC2E4-04CD-49B1-B8B2-964E2160935C}" type="slidenum">
              <a:rPr lang="sv-SE" smtClean="0"/>
              <a:t>33</a:t>
            </a:fld>
            <a:endParaRPr lang="sv-SE"/>
          </a:p>
        </p:txBody>
      </p:sp>
    </p:spTree>
    <p:extLst>
      <p:ext uri="{BB962C8B-B14F-4D97-AF65-F5344CB8AC3E}">
        <p14:creationId xmlns:p14="http://schemas.microsoft.com/office/powerpoint/2010/main" val="588052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Obs! Vi kommer fokusera på ledarskap i vid bemärkelse. I specialistrollen ingår alltid ett ledarskap. Du kommer att vara företrädare för kompetensområdet och även som handledare och förmedlare av kunskap är du en ledare. Under ledarskapsblocket kommer ledarskap, med eller utan formella uppdrag att diskuteras och arbetas med.</a:t>
            </a:r>
          </a:p>
        </p:txBody>
      </p:sp>
      <p:sp>
        <p:nvSpPr>
          <p:cNvPr id="4" name="Platshållare för bildnummer 3"/>
          <p:cNvSpPr>
            <a:spLocks noGrp="1"/>
          </p:cNvSpPr>
          <p:nvPr>
            <p:ph type="sldNum" sz="quarter" idx="5"/>
          </p:nvPr>
        </p:nvSpPr>
        <p:spPr/>
        <p:txBody>
          <a:bodyPr/>
          <a:lstStyle/>
          <a:p>
            <a:fld id="{6AFCC2E4-04CD-49B1-B8B2-964E2160935C}" type="slidenum">
              <a:rPr lang="sv-SE" smtClean="0"/>
              <a:t>11</a:t>
            </a:fld>
            <a:endParaRPr lang="sv-SE"/>
          </a:p>
        </p:txBody>
      </p:sp>
    </p:spTree>
    <p:extLst>
      <p:ext uri="{BB962C8B-B14F-4D97-AF65-F5344CB8AC3E}">
        <p14:creationId xmlns:p14="http://schemas.microsoft.com/office/powerpoint/2010/main" val="17321371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FI" sz="1200" dirty="0"/>
              <a:t>”</a:t>
            </a:r>
            <a:r>
              <a:rPr lang="sv-FI" sz="1200" dirty="0" err="1"/>
              <a:t>There</a:t>
            </a:r>
            <a:r>
              <a:rPr lang="sv-FI" sz="1200" dirty="0"/>
              <a:t> </a:t>
            </a:r>
            <a:r>
              <a:rPr lang="sv-FI" sz="1200" dirty="0" err="1"/>
              <a:t>are</a:t>
            </a:r>
            <a:r>
              <a:rPr lang="sv-FI" sz="1200" dirty="0"/>
              <a:t> </a:t>
            </a:r>
            <a:r>
              <a:rPr lang="sv-FI" sz="1200" dirty="0" err="1"/>
              <a:t>almost</a:t>
            </a:r>
            <a:r>
              <a:rPr lang="sv-FI" sz="1200" dirty="0"/>
              <a:t> as </a:t>
            </a:r>
            <a:r>
              <a:rPr lang="sv-FI" sz="1200" dirty="0" err="1"/>
              <a:t>many</a:t>
            </a:r>
            <a:r>
              <a:rPr lang="sv-FI" sz="1200" dirty="0"/>
              <a:t> different definitions </a:t>
            </a:r>
            <a:r>
              <a:rPr lang="sv-FI" sz="1200" dirty="0" err="1"/>
              <a:t>of</a:t>
            </a:r>
            <a:r>
              <a:rPr lang="sv-FI" sz="1200" dirty="0"/>
              <a:t> </a:t>
            </a:r>
            <a:r>
              <a:rPr lang="sv-FI" sz="1200" dirty="0" err="1"/>
              <a:t>leadership</a:t>
            </a:r>
            <a:r>
              <a:rPr lang="sv-FI" sz="1200" dirty="0"/>
              <a:t> as </a:t>
            </a:r>
            <a:r>
              <a:rPr lang="sv-FI" sz="1200" dirty="0" err="1"/>
              <a:t>there</a:t>
            </a:r>
            <a:r>
              <a:rPr lang="sv-FI" sz="1200" dirty="0"/>
              <a:t> </a:t>
            </a:r>
            <a:r>
              <a:rPr lang="sv-FI" sz="1200" dirty="0" err="1"/>
              <a:t>are</a:t>
            </a:r>
            <a:r>
              <a:rPr lang="sv-FI" sz="1200" dirty="0"/>
              <a:t> persons </a:t>
            </a:r>
            <a:r>
              <a:rPr lang="sv-FI" sz="1200" dirty="0" err="1"/>
              <a:t>who</a:t>
            </a:r>
            <a:r>
              <a:rPr lang="sv-FI" sz="1200" dirty="0"/>
              <a:t> </a:t>
            </a:r>
            <a:r>
              <a:rPr lang="sv-FI" sz="1200" dirty="0" err="1"/>
              <a:t>have</a:t>
            </a:r>
            <a:r>
              <a:rPr lang="sv-FI" sz="1200" dirty="0"/>
              <a:t> </a:t>
            </a:r>
            <a:r>
              <a:rPr lang="sv-FI" sz="1200" dirty="0" err="1"/>
              <a:t>attempted</a:t>
            </a:r>
            <a:r>
              <a:rPr lang="sv-FI" sz="1200" dirty="0"/>
              <a:t> to </a:t>
            </a:r>
            <a:r>
              <a:rPr lang="sv-FI" sz="1200" dirty="0" err="1"/>
              <a:t>define</a:t>
            </a:r>
            <a:r>
              <a:rPr lang="sv-FI" sz="1200" dirty="0"/>
              <a:t> it.” </a:t>
            </a:r>
          </a:p>
          <a:p>
            <a:pPr marL="0" indent="0">
              <a:buNone/>
            </a:pPr>
            <a:endParaRPr lang="sv-FI" sz="1200" dirty="0"/>
          </a:p>
          <a:p>
            <a:pPr marL="0" indent="0">
              <a:buNone/>
            </a:pPr>
            <a:r>
              <a:rPr lang="sv-FI" sz="1200" dirty="0"/>
              <a:t>(</a:t>
            </a:r>
            <a:r>
              <a:rPr lang="sv-FI" sz="1200" dirty="0" err="1"/>
              <a:t>Stogdill</a:t>
            </a:r>
            <a:r>
              <a:rPr lang="sv-FI" sz="1200" dirty="0"/>
              <a:t>, 1974, p. 279)</a:t>
            </a:r>
          </a:p>
          <a:p>
            <a:endParaRPr lang="sv-SE" dirty="0"/>
          </a:p>
        </p:txBody>
      </p:sp>
      <p:sp>
        <p:nvSpPr>
          <p:cNvPr id="4" name="Platshållare för bildnummer 3"/>
          <p:cNvSpPr>
            <a:spLocks noGrp="1"/>
          </p:cNvSpPr>
          <p:nvPr>
            <p:ph type="sldNum" sz="quarter" idx="5"/>
          </p:nvPr>
        </p:nvSpPr>
        <p:spPr/>
        <p:txBody>
          <a:bodyPr/>
          <a:lstStyle/>
          <a:p>
            <a:fld id="{6AFCC2E4-04CD-49B1-B8B2-964E2160935C}" type="slidenum">
              <a:rPr lang="sv-SE" smtClean="0"/>
              <a:t>34</a:t>
            </a:fld>
            <a:endParaRPr lang="sv-SE"/>
          </a:p>
        </p:txBody>
      </p:sp>
    </p:spTree>
    <p:extLst>
      <p:ext uri="{BB962C8B-B14F-4D97-AF65-F5344CB8AC3E}">
        <p14:creationId xmlns:p14="http://schemas.microsoft.com/office/powerpoint/2010/main" val="14862209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Det kan vara fotbollslaget som vill göra mål på motståndarna, forskargruppen som vill vinna forskningsmedel i konkurrens med andra eller lönehandläggarna som vill att varje anställd ska få rätt lön på rätt dag.</a:t>
            </a:r>
          </a:p>
          <a:p>
            <a:endParaRPr lang="sv-FI" dirty="0"/>
          </a:p>
          <a:p>
            <a:r>
              <a:rPr lang="sv-FI" dirty="0"/>
              <a:t>Och HUR får ledarna följarna att arbeta mot ett gemensamt mål? Ja då får man titta på själva funktionen – vad är det för funktion en ledare fyller, lite mer konkret?</a:t>
            </a:r>
            <a:endParaRPr lang="sv-SE" dirty="0"/>
          </a:p>
        </p:txBody>
      </p:sp>
      <p:sp>
        <p:nvSpPr>
          <p:cNvPr id="4" name="Platshållare för bildnummer 3"/>
          <p:cNvSpPr>
            <a:spLocks noGrp="1"/>
          </p:cNvSpPr>
          <p:nvPr>
            <p:ph type="sldNum" sz="quarter" idx="5"/>
          </p:nvPr>
        </p:nvSpPr>
        <p:spPr/>
        <p:txBody>
          <a:bodyPr/>
          <a:lstStyle/>
          <a:p>
            <a:fld id="{5A46A6CF-A8C1-403D-8CFF-3572BEE83F55}" type="slidenum">
              <a:rPr lang="sv-SE" smtClean="0"/>
              <a:t>35</a:t>
            </a:fld>
            <a:endParaRPr lang="sv-SE"/>
          </a:p>
        </p:txBody>
      </p:sp>
    </p:spTree>
    <p:extLst>
      <p:ext uri="{BB962C8B-B14F-4D97-AF65-F5344CB8AC3E}">
        <p14:creationId xmlns:p14="http://schemas.microsoft.com/office/powerpoint/2010/main" val="1496151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Ledarskap handlar både om att klargöra  och påverka. </a:t>
            </a:r>
            <a:br>
              <a:rPr lang="sv-FI" dirty="0"/>
            </a:br>
            <a:r>
              <a:rPr lang="sv-FI" dirty="0"/>
              <a:t>Klargöra en riktning – vart ska vi – den behöver man som ledare inte nödvändigtvis ta ut själv, men man behöver stå för den och påminna om den. Vad händer med otydlig riktning – jo folk löser det med att hitta en egen och det kan bli många olika riktningar i en grupp. </a:t>
            </a:r>
          </a:p>
          <a:p>
            <a:br>
              <a:rPr lang="sv-FI" dirty="0"/>
            </a:br>
            <a:r>
              <a:rPr lang="sv-FI" dirty="0"/>
              <a:t>Man behöver också vara tydlig med ramarna. Vad är ok och inte, får man jobba hemifrån och hur mkt? Vilka är förväntningen på medarbetarna? Tydlighet ger lägre stress. Vem har ansvar för vad? Är roller tydliga så minskar grogrund för konflikter. </a:t>
            </a:r>
          </a:p>
          <a:p>
            <a:endParaRPr lang="sv-FI" dirty="0"/>
          </a:p>
          <a:p>
            <a:r>
              <a:rPr lang="sv-FI" dirty="0"/>
              <a:t>På den andra sidan har vi påverka – och det är oftare denna sida som man spontant tänker på när det gäller ledarskap. Det handlar om engagemang etc....att hjälpa medarbetarna att finna meningsfullheten i det dagliga slitet, att stimulera </a:t>
            </a:r>
            <a:r>
              <a:rPr lang="sv-FI" dirty="0" err="1"/>
              <a:t>nytänk</a:t>
            </a:r>
            <a:r>
              <a:rPr lang="sv-FI" dirty="0"/>
              <a:t>, att motivera till ”vill göra-prestationerna”, de som är utöver ”måste-prestationerna”.  </a:t>
            </a:r>
          </a:p>
          <a:p>
            <a:endParaRPr lang="sv-FI" dirty="0"/>
          </a:p>
          <a:p>
            <a:r>
              <a:rPr lang="sv-SE" dirty="0"/>
              <a:t>Jag tycker att vi har en tendens att värdera den högra sidan mer än den vänstra. Men både två är nödvändiga enligt forskningen.</a:t>
            </a:r>
          </a:p>
          <a:p>
            <a:endParaRPr lang="sv-SE" dirty="0"/>
          </a:p>
        </p:txBody>
      </p:sp>
      <p:sp>
        <p:nvSpPr>
          <p:cNvPr id="4" name="Platshållare för bildnummer 3"/>
          <p:cNvSpPr>
            <a:spLocks noGrp="1"/>
          </p:cNvSpPr>
          <p:nvPr>
            <p:ph type="sldNum" sz="quarter" idx="5"/>
          </p:nvPr>
        </p:nvSpPr>
        <p:spPr/>
        <p:txBody>
          <a:bodyPr/>
          <a:lstStyle/>
          <a:p>
            <a:fld id="{5A46A6CF-A8C1-403D-8CFF-3572BEE83F55}" type="slidenum">
              <a:rPr lang="sv-SE" smtClean="0"/>
              <a:t>36</a:t>
            </a:fld>
            <a:endParaRPr lang="sv-SE"/>
          </a:p>
        </p:txBody>
      </p:sp>
    </p:spTree>
    <p:extLst>
      <p:ext uri="{BB962C8B-B14F-4D97-AF65-F5344CB8AC3E}">
        <p14:creationId xmlns:p14="http://schemas.microsoft.com/office/powerpoint/2010/main" val="3775097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hlinkClick r:id="rId3"/>
              </a:rPr>
              <a:t>https://www.motivation.se/innehall/racker-det-med-transformerande-ledarskap/</a:t>
            </a:r>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transformativ</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ledare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är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ledare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försöker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uppfylla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högre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behov</a:t>
            </a:r>
            <a:r>
              <a:rPr lang="en-US" sz="1200" kern="1200" dirty="0">
                <a:solidFill>
                  <a:schemeClr val="tx1"/>
                </a:solidFill>
                <a:effectLst/>
                <a:latin typeface="+mn-lt"/>
                <a:ea typeface="+mn-ea"/>
                <a:cs typeface="+mn-cs"/>
              </a:rPr>
              <a:t> hos </a:t>
            </a:r>
            <a:r>
              <a:rPr lang="en-US" sz="1200" kern="1200" dirty="0" err="1">
                <a:solidFill>
                  <a:schemeClr val="tx1"/>
                </a:solidFill>
                <a:effectLst/>
                <a:latin typeface="+mn-lt"/>
                <a:ea typeface="+mn-ea"/>
                <a:cs typeface="+mn-cs"/>
              </a:rPr>
              <a:t>andra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och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locka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fram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deras</a:t>
            </a:r>
            <a:r>
              <a:rPr lang="en-US" sz="1200" kern="1200" dirty="0">
                <a:solidFill>
                  <a:schemeClr val="tx1"/>
                </a:solidFill>
                <a:effectLst/>
                <a:latin typeface="+mn-lt"/>
                <a:ea typeface="+mn-ea"/>
                <a:cs typeface="+mn-cs"/>
              </a:rPr>
              <a:t> potential. </a:t>
            </a:r>
            <a:r>
              <a:rPr lang="en-US" sz="1200" kern="1200" dirty="0" err="1">
                <a:solidFill>
                  <a:schemeClr val="tx1"/>
                </a:solidFill>
                <a:effectLst/>
                <a:latin typeface="+mn-lt"/>
                <a:ea typeface="+mn-ea"/>
                <a:cs typeface="+mn-cs"/>
              </a:rPr>
              <a:t>Genom</a:t>
            </a:r>
            <a:r>
              <a:rPr lang="en-US" sz="1200" kern="1200" dirty="0">
                <a:solidFill>
                  <a:schemeClr val="tx1"/>
                </a:solidFill>
                <a:effectLst/>
                <a:latin typeface="+mn-lt"/>
                <a:ea typeface="+mn-ea"/>
                <a:cs typeface="+mn-cs"/>
              </a:rPr>
              <a:t> det </a:t>
            </a:r>
            <a:r>
              <a:rPr lang="en-US" sz="1200" kern="1200" dirty="0" err="1">
                <a:solidFill>
                  <a:schemeClr val="tx1"/>
                </a:solidFill>
                <a:effectLst/>
                <a:latin typeface="+mn-lt"/>
                <a:ea typeface="+mn-ea"/>
                <a:cs typeface="+mn-cs"/>
              </a:rPr>
              <a:t>lyckas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transformativ</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ledare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skapa</a:t>
            </a:r>
            <a:r>
              <a:rPr lang="en-US" sz="1200" kern="1200" dirty="0">
                <a:solidFill>
                  <a:schemeClr val="tx1"/>
                </a:solidFill>
                <a:effectLst/>
                <a:latin typeface="+mn-lt"/>
                <a:ea typeface="+mn-ea"/>
                <a:cs typeface="+mn-cs"/>
              </a:rPr>
              <a:t> commitment till det </a:t>
            </a:r>
            <a:r>
              <a:rPr lang="en-US" sz="1200" kern="1200" dirty="0" err="1">
                <a:solidFill>
                  <a:schemeClr val="tx1"/>
                </a:solidFill>
                <a:effectLst/>
                <a:latin typeface="+mn-lt"/>
                <a:ea typeface="+mn-ea"/>
                <a:cs typeface="+mn-cs"/>
              </a:rPr>
              <a:t>kollektiva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målet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dvs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att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individen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vill</a:t>
            </a:r>
            <a:r>
              <a:rPr lang="en-US" sz="1200" kern="1200" dirty="0">
                <a:solidFill>
                  <a:schemeClr val="tx1"/>
                </a:solidFill>
                <a:effectLst/>
                <a:latin typeface="+mn-lt"/>
                <a:ea typeface="+mn-ea"/>
                <a:cs typeface="+mn-cs"/>
              </a:rPr>
              <a:t> delta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något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är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större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än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själv</a:t>
            </a:r>
            <a:r>
              <a:rPr lang="en-US" sz="1200" kern="120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bortom</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egenintresset</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En</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transformativ</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ledare</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väcker</a:t>
            </a:r>
            <a:r>
              <a:rPr lang="en-US" sz="1200" kern="1200" baseline="0" dirty="0">
                <a:solidFill>
                  <a:schemeClr val="tx1"/>
                </a:solidFill>
                <a:effectLst/>
                <a:latin typeface="+mn-lt"/>
                <a:ea typeface="+mn-ea"/>
                <a:cs typeface="+mn-cs"/>
              </a:rPr>
              <a:t> den </a:t>
            </a:r>
            <a:r>
              <a:rPr lang="en-US" sz="1200" kern="1200" baseline="0" dirty="0" err="1">
                <a:solidFill>
                  <a:schemeClr val="tx1"/>
                </a:solidFill>
                <a:effectLst/>
                <a:latin typeface="+mn-lt"/>
                <a:ea typeface="+mn-ea"/>
                <a:cs typeface="+mn-cs"/>
              </a:rPr>
              <a:t>inre</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motivationen</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och</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ökar</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självförtroendet</a:t>
            </a:r>
            <a:r>
              <a:rPr lang="en-US" sz="1200" kern="1200" baseline="0" dirty="0">
                <a:solidFill>
                  <a:schemeClr val="tx1"/>
                </a:solidFill>
                <a:effectLst/>
                <a:latin typeface="+mn-lt"/>
                <a:ea typeface="+mn-ea"/>
                <a:cs typeface="+mn-cs"/>
              </a:rPr>
              <a:t> hos </a:t>
            </a:r>
            <a:r>
              <a:rPr lang="en-US" sz="1200" kern="1200" baseline="0" dirty="0" err="1">
                <a:solidFill>
                  <a:schemeClr val="tx1"/>
                </a:solidFill>
                <a:effectLst/>
                <a:latin typeface="+mn-lt"/>
                <a:ea typeface="+mn-ea"/>
                <a:cs typeface="+mn-cs"/>
              </a:rPr>
              <a:t>individen</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att</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lyckas</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Transformativt</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ledarskap</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utövas</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genom</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fyra</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olika</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delar</a:t>
            </a:r>
            <a:r>
              <a:rPr lang="en-US" sz="1200" kern="1200" baseline="0" dirty="0">
                <a:solidFill>
                  <a:schemeClr val="tx1"/>
                </a:solidFill>
                <a:effectLst/>
                <a:latin typeface="+mn-lt"/>
                <a:ea typeface="+mn-ea"/>
                <a:cs typeface="+mn-cs"/>
              </a:rPr>
              <a:t>:</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TL </a:t>
            </a:r>
            <a:r>
              <a:rPr lang="en-US" sz="1200" kern="1200" baseline="0" dirty="0" err="1">
                <a:solidFill>
                  <a:schemeClr val="tx1"/>
                </a:solidFill>
                <a:effectLst/>
                <a:latin typeface="+mn-lt"/>
                <a:ea typeface="+mn-ea"/>
                <a:cs typeface="+mn-cs"/>
              </a:rPr>
              <a:t>ingår</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i</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en</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modell</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som</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beskriver</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ett</a:t>
            </a:r>
            <a:r>
              <a:rPr lang="en-US" sz="1200" kern="1200" baseline="0" dirty="0">
                <a:solidFill>
                  <a:schemeClr val="tx1"/>
                </a:solidFill>
                <a:effectLst/>
                <a:latin typeface="+mn-lt"/>
                <a:ea typeface="+mn-ea"/>
                <a:cs typeface="+mn-cs"/>
              </a:rPr>
              <a:t> continuum </a:t>
            </a:r>
            <a:r>
              <a:rPr lang="en-US" sz="1200" kern="1200" baseline="0" dirty="0" err="1">
                <a:solidFill>
                  <a:schemeClr val="tx1"/>
                </a:solidFill>
                <a:effectLst/>
                <a:latin typeface="+mn-lt"/>
                <a:ea typeface="+mn-ea"/>
                <a:cs typeface="+mn-cs"/>
              </a:rPr>
              <a:t>från</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ineffektivt</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ledarsskap</a:t>
            </a:r>
            <a:r>
              <a:rPr lang="en-US" sz="1200" kern="1200" baseline="0" dirty="0">
                <a:solidFill>
                  <a:schemeClr val="tx1"/>
                </a:solidFill>
                <a:effectLst/>
                <a:latin typeface="+mn-lt"/>
                <a:ea typeface="+mn-ea"/>
                <a:cs typeface="+mn-cs"/>
              </a:rPr>
              <a:t> till </a:t>
            </a:r>
            <a:r>
              <a:rPr lang="en-US" sz="1200" kern="1200" baseline="0" dirty="0" err="1">
                <a:solidFill>
                  <a:schemeClr val="tx1"/>
                </a:solidFill>
                <a:effectLst/>
                <a:latin typeface="+mn-lt"/>
                <a:ea typeface="+mn-ea"/>
                <a:cs typeface="+mn-cs"/>
              </a:rPr>
              <a:t>effektivt</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ledarskap</a:t>
            </a:r>
            <a:r>
              <a:rPr lang="en-US" sz="1200" kern="1200" baseline="0" dirty="0">
                <a:solidFill>
                  <a:schemeClr val="tx1"/>
                </a:solidFill>
                <a:effectLst/>
                <a:latin typeface="+mn-lt"/>
                <a:ea typeface="+mn-ea"/>
                <a:cs typeface="+mn-cs"/>
              </a:rPr>
              <a:t>. På </a:t>
            </a:r>
            <a:r>
              <a:rPr lang="en-US" sz="1200" kern="1200" baseline="0" dirty="0" err="1">
                <a:solidFill>
                  <a:schemeClr val="tx1"/>
                </a:solidFill>
                <a:effectLst/>
                <a:latin typeface="+mn-lt"/>
                <a:ea typeface="+mn-ea"/>
                <a:cs typeface="+mn-cs"/>
              </a:rPr>
              <a:t>silverplatsen</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har</a:t>
            </a:r>
            <a:r>
              <a:rPr lang="en-US" sz="1200" kern="1200" baseline="0" dirty="0">
                <a:solidFill>
                  <a:schemeClr val="tx1"/>
                </a:solidFill>
                <a:effectLst/>
                <a:latin typeface="+mn-lt"/>
                <a:ea typeface="+mn-ea"/>
                <a:cs typeface="+mn-cs"/>
              </a:rPr>
              <a:t> vi </a:t>
            </a:r>
            <a:r>
              <a:rPr lang="en-US" sz="1200" kern="1200" baseline="0" dirty="0" err="1">
                <a:solidFill>
                  <a:schemeClr val="tx1"/>
                </a:solidFill>
                <a:effectLst/>
                <a:latin typeface="+mn-lt"/>
                <a:ea typeface="+mn-ea"/>
                <a:cs typeface="+mn-cs"/>
              </a:rPr>
              <a:t>Villkorligt</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belönande</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ledarskap</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att</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leda</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genom</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morot</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En</a:t>
            </a:r>
            <a:r>
              <a:rPr lang="en-US" sz="1200" kern="1200" baseline="0" dirty="0">
                <a:solidFill>
                  <a:schemeClr val="tx1"/>
                </a:solidFill>
                <a:effectLst/>
                <a:latin typeface="+mn-lt"/>
                <a:ea typeface="+mn-ea"/>
                <a:cs typeface="+mn-cs"/>
              </a:rPr>
              <a:t> combination av TL </a:t>
            </a:r>
            <a:r>
              <a:rPr lang="en-US" sz="1200" kern="1200" baseline="0" dirty="0" err="1">
                <a:solidFill>
                  <a:schemeClr val="tx1"/>
                </a:solidFill>
                <a:effectLst/>
                <a:latin typeface="+mn-lt"/>
                <a:ea typeface="+mn-ea"/>
                <a:cs typeface="+mn-cs"/>
              </a:rPr>
              <a:t>och</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denna</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har</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visat</a:t>
            </a:r>
            <a:r>
              <a:rPr lang="en-US" sz="1200" kern="1200" baseline="0" dirty="0">
                <a:solidFill>
                  <a:schemeClr val="tx1"/>
                </a:solidFill>
                <a:effectLst/>
                <a:latin typeface="+mn-lt"/>
                <a:ea typeface="+mn-ea"/>
                <a:cs typeface="+mn-cs"/>
              </a:rPr>
              <a:t> sig </a:t>
            </a:r>
            <a:r>
              <a:rPr lang="en-US" sz="1200" kern="1200" baseline="0" dirty="0" err="1">
                <a:solidFill>
                  <a:schemeClr val="tx1"/>
                </a:solidFill>
                <a:effectLst/>
                <a:latin typeface="+mn-lt"/>
                <a:ea typeface="+mn-ea"/>
                <a:cs typeface="+mn-cs"/>
              </a:rPr>
              <a:t>allra</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bäst</a:t>
            </a:r>
            <a:r>
              <a:rPr lang="en-US" sz="1200" kern="1200" baseline="0" dirty="0">
                <a:solidFill>
                  <a:schemeClr val="tx1"/>
                </a:solidFill>
                <a:effectLst/>
                <a:latin typeface="+mn-lt"/>
                <a:ea typeface="+mn-ea"/>
                <a:cs typeface="+mn-cs"/>
              </a:rPr>
              <a:t>. </a:t>
            </a:r>
          </a:p>
          <a:p>
            <a:r>
              <a:rPr lang="en-US" sz="1200" kern="1200" baseline="0" dirty="0">
                <a:solidFill>
                  <a:schemeClr val="tx1"/>
                </a:solidFill>
                <a:effectLst/>
                <a:latin typeface="+mn-lt"/>
                <a:ea typeface="+mn-ea"/>
                <a:cs typeface="+mn-cs"/>
              </a:rPr>
              <a:t>I det </a:t>
            </a:r>
            <a:r>
              <a:rPr lang="en-US" sz="1200" kern="1200" baseline="0" dirty="0" err="1">
                <a:solidFill>
                  <a:schemeClr val="tx1"/>
                </a:solidFill>
                <a:effectLst/>
                <a:latin typeface="+mn-lt"/>
                <a:ea typeface="+mn-ea"/>
                <a:cs typeface="+mn-cs"/>
              </a:rPr>
              <a:t>transaktionella</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ledarskapet</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ingår</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också</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mer</a:t>
            </a:r>
            <a:r>
              <a:rPr lang="en-US" sz="1200" kern="1200" baseline="0" dirty="0">
                <a:solidFill>
                  <a:schemeClr val="tx1"/>
                </a:solidFill>
                <a:effectLst/>
                <a:latin typeface="+mn-lt"/>
                <a:ea typeface="+mn-ea"/>
                <a:cs typeface="+mn-cs"/>
              </a:rPr>
              <a:t> av </a:t>
            </a:r>
            <a:r>
              <a:rPr lang="en-US" sz="1200" kern="1200" baseline="0" dirty="0" err="1">
                <a:solidFill>
                  <a:schemeClr val="tx1"/>
                </a:solidFill>
                <a:effectLst/>
                <a:latin typeface="+mn-lt"/>
                <a:ea typeface="+mn-ea"/>
                <a:cs typeface="+mn-cs"/>
              </a:rPr>
              <a:t>piska-ledarskap</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att</a:t>
            </a:r>
            <a:r>
              <a:rPr lang="en-US" sz="1200" kern="1200" baseline="0" dirty="0">
                <a:solidFill>
                  <a:schemeClr val="tx1"/>
                </a:solidFill>
                <a:effectLst/>
                <a:latin typeface="+mn-lt"/>
                <a:ea typeface="+mn-ea"/>
                <a:cs typeface="+mn-cs"/>
              </a:rPr>
              <a:t> man </a:t>
            </a:r>
            <a:r>
              <a:rPr lang="en-US" sz="1200" kern="1200" baseline="0" dirty="0" err="1">
                <a:solidFill>
                  <a:schemeClr val="tx1"/>
                </a:solidFill>
                <a:effectLst/>
                <a:latin typeface="+mn-lt"/>
                <a:ea typeface="+mn-ea"/>
                <a:cs typeface="+mn-cs"/>
              </a:rPr>
              <a:t>fokuserar</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på</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avvikelser</a:t>
            </a:r>
            <a:r>
              <a:rPr lang="en-US" sz="1200" kern="1200" baseline="0" dirty="0">
                <a:solidFill>
                  <a:schemeClr val="tx1"/>
                </a:solidFill>
                <a:effectLst/>
                <a:latin typeface="+mn-lt"/>
                <a:ea typeface="+mn-ea"/>
                <a:cs typeface="+mn-cs"/>
              </a:rPr>
              <a:t>. </a:t>
            </a:r>
          </a:p>
          <a:p>
            <a:endParaRPr lang="en-US" sz="1200" kern="1200" baseline="0" dirty="0">
              <a:solidFill>
                <a:schemeClr val="tx1"/>
              </a:solidFill>
              <a:effectLst/>
              <a:latin typeface="+mn-lt"/>
              <a:ea typeface="+mn-ea"/>
              <a:cs typeface="+mn-cs"/>
            </a:endParaRPr>
          </a:p>
          <a:p>
            <a:r>
              <a:rPr lang="en-US" sz="1200" kern="1200" baseline="0" dirty="0" err="1">
                <a:solidFill>
                  <a:schemeClr val="tx1"/>
                </a:solidFill>
                <a:effectLst/>
                <a:latin typeface="+mn-lt"/>
                <a:ea typeface="+mn-ea"/>
                <a:cs typeface="+mn-cs"/>
              </a:rPr>
              <a:t>Och</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på</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jumboplatsen</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finns</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låt-gå</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ledarskap</a:t>
            </a:r>
            <a:r>
              <a:rPr lang="en-US" sz="1200" kern="1200" baseline="0" dirty="0">
                <a:solidFill>
                  <a:schemeClr val="tx1"/>
                </a:solidFill>
                <a:effectLst/>
                <a:latin typeface="+mn-lt"/>
                <a:ea typeface="+mn-ea"/>
                <a:cs typeface="+mn-cs"/>
              </a:rPr>
              <a:t>. Man </a:t>
            </a:r>
            <a:r>
              <a:rPr lang="en-US" sz="1200" kern="1200" baseline="0" dirty="0" err="1">
                <a:solidFill>
                  <a:schemeClr val="tx1"/>
                </a:solidFill>
                <a:effectLst/>
                <a:latin typeface="+mn-lt"/>
                <a:ea typeface="+mn-ea"/>
                <a:cs typeface="+mn-cs"/>
              </a:rPr>
              <a:t>låter</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gruppen</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eller</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individen</a:t>
            </a:r>
            <a:r>
              <a:rPr lang="en-US" sz="1200" kern="1200" baseline="0" dirty="0">
                <a:solidFill>
                  <a:schemeClr val="tx1"/>
                </a:solidFill>
                <a:effectLst/>
                <a:latin typeface="+mn-lt"/>
                <a:ea typeface="+mn-ea"/>
                <a:cs typeface="+mn-cs"/>
              </a:rPr>
              <a:t> ta </a:t>
            </a:r>
            <a:r>
              <a:rPr lang="en-US" sz="1200" kern="1200" baseline="0" dirty="0" err="1">
                <a:solidFill>
                  <a:schemeClr val="tx1"/>
                </a:solidFill>
                <a:effectLst/>
                <a:latin typeface="+mn-lt"/>
                <a:ea typeface="+mn-ea"/>
                <a:cs typeface="+mn-cs"/>
              </a:rPr>
              <a:t>beslut</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lösa</a:t>
            </a:r>
            <a:r>
              <a:rPr lang="en-US" sz="1200" kern="1200" baseline="0" dirty="0">
                <a:solidFill>
                  <a:schemeClr val="tx1"/>
                </a:solidFill>
                <a:effectLst/>
                <a:latin typeface="+mn-lt"/>
                <a:ea typeface="+mn-ea"/>
                <a:cs typeface="+mn-cs"/>
              </a:rPr>
              <a:t> problem, </a:t>
            </a:r>
            <a:r>
              <a:rPr lang="en-US" sz="1200" kern="1200" baseline="0" dirty="0" err="1">
                <a:solidFill>
                  <a:schemeClr val="tx1"/>
                </a:solidFill>
                <a:effectLst/>
                <a:latin typeface="+mn-lt"/>
                <a:ea typeface="+mn-ea"/>
                <a:cs typeface="+mn-cs"/>
              </a:rPr>
              <a:t>organisera</a:t>
            </a:r>
            <a:r>
              <a:rPr lang="en-US" sz="1200" kern="1200" baseline="0" dirty="0">
                <a:solidFill>
                  <a:schemeClr val="tx1"/>
                </a:solidFill>
                <a:effectLst/>
                <a:latin typeface="+mn-lt"/>
                <a:ea typeface="+mn-ea"/>
                <a:cs typeface="+mn-cs"/>
              </a:rPr>
              <a:t> sig </a:t>
            </a:r>
            <a:r>
              <a:rPr lang="en-US" sz="1200" kern="1200" baseline="0" dirty="0" err="1">
                <a:solidFill>
                  <a:schemeClr val="tx1"/>
                </a:solidFill>
                <a:effectLst/>
                <a:latin typeface="+mn-lt"/>
                <a:ea typeface="+mn-ea"/>
                <a:cs typeface="+mn-cs"/>
              </a:rPr>
              <a:t>själva</a:t>
            </a:r>
            <a:r>
              <a:rPr lang="en-US" sz="1200" kern="1200" baseline="0" dirty="0">
                <a:solidFill>
                  <a:schemeClr val="tx1"/>
                </a:solidFill>
                <a:effectLst/>
                <a:latin typeface="+mn-lt"/>
                <a:ea typeface="+mn-ea"/>
                <a:cs typeface="+mn-cs"/>
              </a:rPr>
              <a:t>. Det </a:t>
            </a:r>
            <a:r>
              <a:rPr lang="en-US" sz="1200" kern="1200" baseline="0" dirty="0" err="1">
                <a:solidFill>
                  <a:schemeClr val="tx1"/>
                </a:solidFill>
                <a:effectLst/>
                <a:latin typeface="+mn-lt"/>
                <a:ea typeface="+mn-ea"/>
                <a:cs typeface="+mn-cs"/>
              </a:rPr>
              <a:t>är</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associerat</a:t>
            </a:r>
            <a:r>
              <a:rPr lang="en-US" sz="1200" kern="1200" baseline="0" dirty="0">
                <a:solidFill>
                  <a:schemeClr val="tx1"/>
                </a:solidFill>
                <a:effectLst/>
                <a:latin typeface="+mn-lt"/>
                <a:ea typeface="+mn-ea"/>
                <a:cs typeface="+mn-cs"/>
              </a:rPr>
              <a:t> med </a:t>
            </a:r>
            <a:r>
              <a:rPr lang="en-US" sz="1200" kern="1200" baseline="0" dirty="0" err="1">
                <a:solidFill>
                  <a:schemeClr val="tx1"/>
                </a:solidFill>
                <a:effectLst/>
                <a:latin typeface="+mn-lt"/>
                <a:ea typeface="+mn-ea"/>
                <a:cs typeface="+mn-cs"/>
              </a:rPr>
              <a:t>dåliga</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utfall</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som</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konflikter</a:t>
            </a:r>
            <a:r>
              <a:rPr lang="en-US" sz="1200" kern="1200" baseline="0" dirty="0">
                <a:solidFill>
                  <a:schemeClr val="tx1"/>
                </a:solidFill>
                <a:effectLst/>
                <a:latin typeface="+mn-lt"/>
                <a:ea typeface="+mn-ea"/>
                <a:cs typeface="+mn-cs"/>
              </a:rPr>
              <a:t>, mobbing, </a:t>
            </a:r>
            <a:r>
              <a:rPr lang="en-US" sz="1200" kern="1200" baseline="0" dirty="0" err="1">
                <a:solidFill>
                  <a:schemeClr val="tx1"/>
                </a:solidFill>
                <a:effectLst/>
                <a:latin typeface="+mn-lt"/>
                <a:ea typeface="+mn-ea"/>
                <a:cs typeface="+mn-cs"/>
              </a:rPr>
              <a:t>psykisk</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ohälsa</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lägre</a:t>
            </a:r>
            <a:r>
              <a:rPr lang="en-US" sz="1200" kern="1200" baseline="0" dirty="0">
                <a:solidFill>
                  <a:schemeClr val="tx1"/>
                </a:solidFill>
                <a:effectLst/>
                <a:latin typeface="+mn-lt"/>
                <a:ea typeface="+mn-ea"/>
                <a:cs typeface="+mn-cs"/>
              </a:rPr>
              <a:t> prestation.   </a:t>
            </a:r>
          </a:p>
          <a:p>
            <a:endParaRPr lang="sv-SE" dirty="0"/>
          </a:p>
        </p:txBody>
      </p:sp>
    </p:spTree>
    <p:extLst>
      <p:ext uri="{BB962C8B-B14F-4D97-AF65-F5344CB8AC3E}">
        <p14:creationId xmlns:p14="http://schemas.microsoft.com/office/powerpoint/2010/main" val="25117974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Exempel på beteendekategorier som ni kommer att få testa på i övning 4.</a:t>
            </a:r>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C6ED76-652F-8D44-AFDE-44359F6F1CA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56671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20233" indent="-220233" eaLnBrk="1" hangingPunct="1">
              <a:defRPr/>
            </a:pPr>
            <a:r>
              <a:rPr lang="sv-SE" dirty="0"/>
              <a:t>Två primära användningsområden</a:t>
            </a:r>
          </a:p>
          <a:p>
            <a:pPr marL="220233" indent="-220233" eaLnBrk="1" hangingPunct="1">
              <a:buFontTx/>
              <a:buAutoNum type="arabicPeriod"/>
              <a:defRPr/>
            </a:pPr>
            <a:endParaRPr lang="sv-SE" dirty="0"/>
          </a:p>
          <a:p>
            <a:pPr marL="220233" indent="-220233" eaLnBrk="1" hangingPunct="1">
              <a:buFontTx/>
              <a:buAutoNum type="arabicPeriod"/>
              <a:defRPr/>
            </a:pPr>
            <a:r>
              <a:rPr lang="sv-SE" dirty="0"/>
              <a:t>Specifikt analysverktyg för problemlösning eller planering i förändring</a:t>
            </a:r>
          </a:p>
          <a:p>
            <a:pPr marL="220233" indent="-220233" eaLnBrk="1" hangingPunct="1">
              <a:buFontTx/>
              <a:buAutoNum type="arabicPeriod"/>
              <a:defRPr/>
            </a:pPr>
            <a:r>
              <a:rPr lang="sv-SE" dirty="0"/>
              <a:t>Systematisk översyn av organisationen som prestationsstärkande systemet</a:t>
            </a:r>
          </a:p>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C6ED76-652F-8D44-AFDE-44359F6F1CA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24194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AFCC2E4-04CD-49B1-B8B2-964E2160935C}" type="slidenum">
              <a:rPr lang="sv-SE" smtClean="0"/>
              <a:t>40</a:t>
            </a:fld>
            <a:endParaRPr lang="sv-SE"/>
          </a:p>
        </p:txBody>
      </p:sp>
    </p:spTree>
    <p:extLst>
      <p:ext uri="{BB962C8B-B14F-4D97-AF65-F5344CB8AC3E}">
        <p14:creationId xmlns:p14="http://schemas.microsoft.com/office/powerpoint/2010/main" val="28297389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AFCC2E4-04CD-49B1-B8B2-964E2160935C}" type="slidenum">
              <a:rPr lang="sv-SE" smtClean="0"/>
              <a:t>41</a:t>
            </a:fld>
            <a:endParaRPr lang="sv-SE"/>
          </a:p>
        </p:txBody>
      </p:sp>
    </p:spTree>
    <p:extLst>
      <p:ext uri="{BB962C8B-B14F-4D97-AF65-F5344CB8AC3E}">
        <p14:creationId xmlns:p14="http://schemas.microsoft.com/office/powerpoint/2010/main" val="19456011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AFCC2E4-04CD-49B1-B8B2-964E2160935C}" type="slidenum">
              <a:rPr lang="sv-SE" smtClean="0"/>
              <a:t>42</a:t>
            </a:fld>
            <a:endParaRPr lang="sv-SE"/>
          </a:p>
        </p:txBody>
      </p:sp>
    </p:spTree>
    <p:extLst>
      <p:ext uri="{BB962C8B-B14F-4D97-AF65-F5344CB8AC3E}">
        <p14:creationId xmlns:p14="http://schemas.microsoft.com/office/powerpoint/2010/main" val="17894456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AFCC2E4-04CD-49B1-B8B2-964E2160935C}" type="slidenum">
              <a:rPr lang="sv-SE" smtClean="0"/>
              <a:t>43</a:t>
            </a:fld>
            <a:endParaRPr lang="sv-SE"/>
          </a:p>
        </p:txBody>
      </p:sp>
    </p:spTree>
    <p:extLst>
      <p:ext uri="{BB962C8B-B14F-4D97-AF65-F5344CB8AC3E}">
        <p14:creationId xmlns:p14="http://schemas.microsoft.com/office/powerpoint/2010/main" val="849322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85766" indent="-185766">
              <a:buFontTx/>
              <a:buChar char="-"/>
            </a:pPr>
            <a:r>
              <a:rPr lang="sv-SE" dirty="0"/>
              <a:t>Jackson &amp; Perrys bok läses översiktligt. Den ger små korta inblickar i den forskning som finns och pågår gällande ledarskap. Syftar inte till att ge fördjupad kunskap utan att påvisa bredden och skapa intresse och nyfikenhet för vida kunskapsinhämtning.</a:t>
            </a:r>
          </a:p>
          <a:p>
            <a:pPr marL="185766" indent="-185766">
              <a:buFontTx/>
              <a:buChar char="-"/>
            </a:pPr>
            <a:r>
              <a:rPr lang="sv-SE" dirty="0"/>
              <a:t>Artikeln av Frykman m </a:t>
            </a:r>
            <a:r>
              <a:rPr lang="sv-SE" dirty="0" err="1"/>
              <a:t>fl</a:t>
            </a:r>
            <a:r>
              <a:rPr lang="sv-SE" dirty="0"/>
              <a:t> och boken av Söderfjäll är även kurslitteratur på Introduktionskursen.</a:t>
            </a:r>
          </a:p>
          <a:p>
            <a:endParaRPr lang="sv-SE" dirty="0"/>
          </a:p>
        </p:txBody>
      </p:sp>
      <p:sp>
        <p:nvSpPr>
          <p:cNvPr id="4" name="Platshållare för bildnummer 3"/>
          <p:cNvSpPr>
            <a:spLocks noGrp="1"/>
          </p:cNvSpPr>
          <p:nvPr>
            <p:ph type="sldNum" sz="quarter" idx="5"/>
          </p:nvPr>
        </p:nvSpPr>
        <p:spPr/>
        <p:txBody>
          <a:bodyPr/>
          <a:lstStyle/>
          <a:p>
            <a:fld id="{6AFCC2E4-04CD-49B1-B8B2-964E2160935C}" type="slidenum">
              <a:rPr lang="sv-SE" smtClean="0"/>
              <a:t>12</a:t>
            </a:fld>
            <a:endParaRPr lang="sv-SE"/>
          </a:p>
        </p:txBody>
      </p:sp>
    </p:spTree>
    <p:extLst>
      <p:ext uri="{BB962C8B-B14F-4D97-AF65-F5344CB8AC3E}">
        <p14:creationId xmlns:p14="http://schemas.microsoft.com/office/powerpoint/2010/main" val="26806451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AFCC2E4-04CD-49B1-B8B2-964E2160935C}" type="slidenum">
              <a:rPr lang="sv-SE" smtClean="0"/>
              <a:t>44</a:t>
            </a:fld>
            <a:endParaRPr lang="sv-SE"/>
          </a:p>
        </p:txBody>
      </p:sp>
    </p:spTree>
    <p:extLst>
      <p:ext uri="{BB962C8B-B14F-4D97-AF65-F5344CB8AC3E}">
        <p14:creationId xmlns:p14="http://schemas.microsoft.com/office/powerpoint/2010/main" val="29748646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AFCC2E4-04CD-49B1-B8B2-964E2160935C}" type="slidenum">
              <a:rPr lang="sv-SE" smtClean="0"/>
              <a:t>46</a:t>
            </a:fld>
            <a:endParaRPr lang="sv-SE"/>
          </a:p>
        </p:txBody>
      </p:sp>
    </p:spTree>
    <p:extLst>
      <p:ext uri="{BB962C8B-B14F-4D97-AF65-F5344CB8AC3E}">
        <p14:creationId xmlns:p14="http://schemas.microsoft.com/office/powerpoint/2010/main" val="17252169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AFCC2E4-04CD-49B1-B8B2-964E2160935C}" type="slidenum">
              <a:rPr lang="sv-SE" smtClean="0"/>
              <a:t>47</a:t>
            </a:fld>
            <a:endParaRPr lang="sv-SE"/>
          </a:p>
        </p:txBody>
      </p:sp>
    </p:spTree>
    <p:extLst>
      <p:ext uri="{BB962C8B-B14F-4D97-AF65-F5344CB8AC3E}">
        <p14:creationId xmlns:p14="http://schemas.microsoft.com/office/powerpoint/2010/main" val="31323435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AFCC2E4-04CD-49B1-B8B2-964E2160935C}" type="slidenum">
              <a:rPr lang="sv-SE" smtClean="0"/>
              <a:t>48</a:t>
            </a:fld>
            <a:endParaRPr lang="sv-SE"/>
          </a:p>
        </p:txBody>
      </p:sp>
    </p:spTree>
    <p:extLst>
      <p:ext uri="{BB962C8B-B14F-4D97-AF65-F5344CB8AC3E}">
        <p14:creationId xmlns:p14="http://schemas.microsoft.com/office/powerpoint/2010/main" val="26526582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AFCC2E4-04CD-49B1-B8B2-964E2160935C}" type="slidenum">
              <a:rPr lang="sv-SE" smtClean="0"/>
              <a:t>49</a:t>
            </a:fld>
            <a:endParaRPr lang="sv-SE"/>
          </a:p>
        </p:txBody>
      </p:sp>
    </p:spTree>
    <p:extLst>
      <p:ext uri="{BB962C8B-B14F-4D97-AF65-F5344CB8AC3E}">
        <p14:creationId xmlns:p14="http://schemas.microsoft.com/office/powerpoint/2010/main" val="16962093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chemeClr val="accent1"/>
                </a:solidFill>
                <a:latin typeface="Georgia" panose="02040502050405020303" pitchFamily="18" charset="0"/>
              </a:rPr>
              <a:t>Påminnelse till mentorer – meddela IHPU att ni genomfört träff 6.</a:t>
            </a:r>
          </a:p>
          <a:p>
            <a:endParaRPr lang="sv-SE" dirty="0"/>
          </a:p>
        </p:txBody>
      </p:sp>
      <p:sp>
        <p:nvSpPr>
          <p:cNvPr id="4" name="Platshållare för bildnummer 3"/>
          <p:cNvSpPr>
            <a:spLocks noGrp="1"/>
          </p:cNvSpPr>
          <p:nvPr>
            <p:ph type="sldNum" sz="quarter" idx="5"/>
          </p:nvPr>
        </p:nvSpPr>
        <p:spPr/>
        <p:txBody>
          <a:bodyPr/>
          <a:lstStyle/>
          <a:p>
            <a:fld id="{6AFCC2E4-04CD-49B1-B8B2-964E2160935C}" type="slidenum">
              <a:rPr lang="sv-SE" smtClean="0"/>
              <a:t>50</a:t>
            </a:fld>
            <a:endParaRPr lang="sv-SE"/>
          </a:p>
        </p:txBody>
      </p:sp>
    </p:spTree>
    <p:extLst>
      <p:ext uri="{BB962C8B-B14F-4D97-AF65-F5344CB8AC3E}">
        <p14:creationId xmlns:p14="http://schemas.microsoft.com/office/powerpoint/2010/main" val="4327708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AFCC2E4-04CD-49B1-B8B2-964E2160935C}" type="slidenum">
              <a:rPr lang="sv-SE" smtClean="0"/>
              <a:t>52</a:t>
            </a:fld>
            <a:endParaRPr lang="sv-SE"/>
          </a:p>
        </p:txBody>
      </p:sp>
    </p:spTree>
    <p:extLst>
      <p:ext uri="{BB962C8B-B14F-4D97-AF65-F5344CB8AC3E}">
        <p14:creationId xmlns:p14="http://schemas.microsoft.com/office/powerpoint/2010/main" val="42209767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AFCC2E4-04CD-49B1-B8B2-964E2160935C}" type="slidenum">
              <a:rPr lang="sv-SE" smtClean="0"/>
              <a:t>53</a:t>
            </a:fld>
            <a:endParaRPr lang="sv-SE"/>
          </a:p>
        </p:txBody>
      </p:sp>
    </p:spTree>
    <p:extLst>
      <p:ext uri="{BB962C8B-B14F-4D97-AF65-F5344CB8AC3E}">
        <p14:creationId xmlns:p14="http://schemas.microsoft.com/office/powerpoint/2010/main" val="29225960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AFCC2E4-04CD-49B1-B8B2-964E2160935C}" type="slidenum">
              <a:rPr lang="sv-SE" smtClean="0"/>
              <a:t>54</a:t>
            </a:fld>
            <a:endParaRPr lang="sv-SE"/>
          </a:p>
        </p:txBody>
      </p:sp>
    </p:spTree>
    <p:extLst>
      <p:ext uri="{BB962C8B-B14F-4D97-AF65-F5344CB8AC3E}">
        <p14:creationId xmlns:p14="http://schemas.microsoft.com/office/powerpoint/2010/main" val="32637994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AFCC2E4-04CD-49B1-B8B2-964E2160935C}" type="slidenum">
              <a:rPr lang="sv-SE" smtClean="0"/>
              <a:t>55</a:t>
            </a:fld>
            <a:endParaRPr lang="sv-SE"/>
          </a:p>
        </p:txBody>
      </p:sp>
    </p:spTree>
    <p:extLst>
      <p:ext uri="{BB962C8B-B14F-4D97-AF65-F5344CB8AC3E}">
        <p14:creationId xmlns:p14="http://schemas.microsoft.com/office/powerpoint/2010/main" val="2656280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AFCC2E4-04CD-49B1-B8B2-964E2160935C}" type="slidenum">
              <a:rPr lang="sv-SE" smtClean="0"/>
              <a:t>15</a:t>
            </a:fld>
            <a:endParaRPr lang="sv-SE"/>
          </a:p>
        </p:txBody>
      </p:sp>
    </p:spTree>
    <p:extLst>
      <p:ext uri="{BB962C8B-B14F-4D97-AF65-F5344CB8AC3E}">
        <p14:creationId xmlns:p14="http://schemas.microsoft.com/office/powerpoint/2010/main" val="28911575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AFCC2E4-04CD-49B1-B8B2-964E2160935C}" type="slidenum">
              <a:rPr lang="sv-SE" smtClean="0"/>
              <a:t>57</a:t>
            </a:fld>
            <a:endParaRPr lang="sv-SE"/>
          </a:p>
        </p:txBody>
      </p:sp>
    </p:spTree>
    <p:extLst>
      <p:ext uri="{BB962C8B-B14F-4D97-AF65-F5344CB8AC3E}">
        <p14:creationId xmlns:p14="http://schemas.microsoft.com/office/powerpoint/2010/main" val="15728196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AFCC2E4-04CD-49B1-B8B2-964E2160935C}" type="slidenum">
              <a:rPr lang="sv-SE" smtClean="0"/>
              <a:t>58</a:t>
            </a:fld>
            <a:endParaRPr lang="sv-SE"/>
          </a:p>
        </p:txBody>
      </p:sp>
    </p:spTree>
    <p:extLst>
      <p:ext uri="{BB962C8B-B14F-4D97-AF65-F5344CB8AC3E}">
        <p14:creationId xmlns:p14="http://schemas.microsoft.com/office/powerpoint/2010/main" val="6682009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AFCC2E4-04CD-49B1-B8B2-964E2160935C}" type="slidenum">
              <a:rPr lang="sv-SE" smtClean="0"/>
              <a:t>59</a:t>
            </a:fld>
            <a:endParaRPr lang="sv-SE"/>
          </a:p>
        </p:txBody>
      </p:sp>
    </p:spTree>
    <p:extLst>
      <p:ext uri="{BB962C8B-B14F-4D97-AF65-F5344CB8AC3E}">
        <p14:creationId xmlns:p14="http://schemas.microsoft.com/office/powerpoint/2010/main" val="28537513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AFCC2E4-04CD-49B1-B8B2-964E2160935C}" type="slidenum">
              <a:rPr lang="sv-SE" smtClean="0"/>
              <a:t>60</a:t>
            </a:fld>
            <a:endParaRPr lang="sv-SE"/>
          </a:p>
        </p:txBody>
      </p:sp>
    </p:spTree>
    <p:extLst>
      <p:ext uri="{BB962C8B-B14F-4D97-AF65-F5344CB8AC3E}">
        <p14:creationId xmlns:p14="http://schemas.microsoft.com/office/powerpoint/2010/main" val="21679866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AFCC2E4-04CD-49B1-B8B2-964E2160935C}" type="slidenum">
              <a:rPr lang="sv-SE" smtClean="0"/>
              <a:t>61</a:t>
            </a:fld>
            <a:endParaRPr lang="sv-SE"/>
          </a:p>
        </p:txBody>
      </p:sp>
    </p:spTree>
    <p:extLst>
      <p:ext uri="{BB962C8B-B14F-4D97-AF65-F5344CB8AC3E}">
        <p14:creationId xmlns:p14="http://schemas.microsoft.com/office/powerpoint/2010/main" val="33483314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AFCC2E4-04CD-49B1-B8B2-964E2160935C}" type="slidenum">
              <a:rPr lang="sv-SE" smtClean="0"/>
              <a:t>62</a:t>
            </a:fld>
            <a:endParaRPr lang="sv-SE"/>
          </a:p>
        </p:txBody>
      </p:sp>
    </p:spTree>
    <p:extLst>
      <p:ext uri="{BB962C8B-B14F-4D97-AF65-F5344CB8AC3E}">
        <p14:creationId xmlns:p14="http://schemas.microsoft.com/office/powerpoint/2010/main" val="15762486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AFCC2E4-04CD-49B1-B8B2-964E2160935C}" type="slidenum">
              <a:rPr lang="sv-SE" smtClean="0"/>
              <a:t>64</a:t>
            </a:fld>
            <a:endParaRPr lang="sv-SE"/>
          </a:p>
        </p:txBody>
      </p:sp>
    </p:spTree>
    <p:extLst>
      <p:ext uri="{BB962C8B-B14F-4D97-AF65-F5344CB8AC3E}">
        <p14:creationId xmlns:p14="http://schemas.microsoft.com/office/powerpoint/2010/main" val="29716271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AFCC2E4-04CD-49B1-B8B2-964E2160935C}" type="slidenum">
              <a:rPr lang="sv-SE" smtClean="0"/>
              <a:t>65</a:t>
            </a:fld>
            <a:endParaRPr lang="sv-SE"/>
          </a:p>
        </p:txBody>
      </p:sp>
    </p:spTree>
    <p:extLst>
      <p:ext uri="{BB962C8B-B14F-4D97-AF65-F5344CB8AC3E}">
        <p14:creationId xmlns:p14="http://schemas.microsoft.com/office/powerpoint/2010/main" val="40335320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AFCC2E4-04CD-49B1-B8B2-964E2160935C}" type="slidenum">
              <a:rPr lang="sv-SE" smtClean="0"/>
              <a:t>66</a:t>
            </a:fld>
            <a:endParaRPr lang="sv-SE"/>
          </a:p>
        </p:txBody>
      </p:sp>
    </p:spTree>
    <p:extLst>
      <p:ext uri="{BB962C8B-B14F-4D97-AF65-F5344CB8AC3E}">
        <p14:creationId xmlns:p14="http://schemas.microsoft.com/office/powerpoint/2010/main" val="3794584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AFCC2E4-04CD-49B1-B8B2-964E2160935C}" type="slidenum">
              <a:rPr lang="sv-SE" smtClean="0"/>
              <a:t>67</a:t>
            </a:fld>
            <a:endParaRPr lang="sv-SE"/>
          </a:p>
        </p:txBody>
      </p:sp>
    </p:spTree>
    <p:extLst>
      <p:ext uri="{BB962C8B-B14F-4D97-AF65-F5344CB8AC3E}">
        <p14:creationId xmlns:p14="http://schemas.microsoft.com/office/powerpoint/2010/main" val="2105019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853E0A74-3DD3-C04E-8337-B49C574A880A}" type="slidenum">
              <a:rPr lang="sv-SE" smtClean="0"/>
              <a:t>16</a:t>
            </a:fld>
            <a:endParaRPr lang="sv-SE"/>
          </a:p>
        </p:txBody>
      </p:sp>
    </p:spTree>
    <p:extLst>
      <p:ext uri="{BB962C8B-B14F-4D97-AF65-F5344CB8AC3E}">
        <p14:creationId xmlns:p14="http://schemas.microsoft.com/office/powerpoint/2010/main" val="36051326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AFCC2E4-04CD-49B1-B8B2-964E2160935C}" type="slidenum">
              <a:rPr lang="sv-SE" smtClean="0"/>
              <a:t>69</a:t>
            </a:fld>
            <a:endParaRPr lang="sv-SE"/>
          </a:p>
        </p:txBody>
      </p:sp>
    </p:spTree>
    <p:extLst>
      <p:ext uri="{BB962C8B-B14F-4D97-AF65-F5344CB8AC3E}">
        <p14:creationId xmlns:p14="http://schemas.microsoft.com/office/powerpoint/2010/main" val="156853068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AFCC2E4-04CD-49B1-B8B2-964E2160935C}" type="slidenum">
              <a:rPr lang="sv-SE" smtClean="0"/>
              <a:t>70</a:t>
            </a:fld>
            <a:endParaRPr lang="sv-SE"/>
          </a:p>
        </p:txBody>
      </p:sp>
    </p:spTree>
    <p:extLst>
      <p:ext uri="{BB962C8B-B14F-4D97-AF65-F5344CB8AC3E}">
        <p14:creationId xmlns:p14="http://schemas.microsoft.com/office/powerpoint/2010/main" val="193736542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AFCC2E4-04CD-49B1-B8B2-964E2160935C}" type="slidenum">
              <a:rPr lang="sv-SE" smtClean="0"/>
              <a:t>71</a:t>
            </a:fld>
            <a:endParaRPr lang="sv-SE"/>
          </a:p>
        </p:txBody>
      </p:sp>
    </p:spTree>
    <p:extLst>
      <p:ext uri="{BB962C8B-B14F-4D97-AF65-F5344CB8AC3E}">
        <p14:creationId xmlns:p14="http://schemas.microsoft.com/office/powerpoint/2010/main" val="299611961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AFCC2E4-04CD-49B1-B8B2-964E2160935C}" type="slidenum">
              <a:rPr lang="sv-SE" smtClean="0"/>
              <a:t>72</a:t>
            </a:fld>
            <a:endParaRPr lang="sv-SE"/>
          </a:p>
        </p:txBody>
      </p:sp>
    </p:spTree>
    <p:extLst>
      <p:ext uri="{BB962C8B-B14F-4D97-AF65-F5344CB8AC3E}">
        <p14:creationId xmlns:p14="http://schemas.microsoft.com/office/powerpoint/2010/main" val="147613251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AFCC2E4-04CD-49B1-B8B2-964E2160935C}" type="slidenum">
              <a:rPr lang="sv-SE" smtClean="0"/>
              <a:t>74</a:t>
            </a:fld>
            <a:endParaRPr lang="sv-SE"/>
          </a:p>
        </p:txBody>
      </p:sp>
    </p:spTree>
    <p:extLst>
      <p:ext uri="{BB962C8B-B14F-4D97-AF65-F5344CB8AC3E}">
        <p14:creationId xmlns:p14="http://schemas.microsoft.com/office/powerpoint/2010/main" val="16683659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AFCC2E4-04CD-49B1-B8B2-964E2160935C}" type="slidenum">
              <a:rPr lang="sv-SE" smtClean="0"/>
              <a:t>75</a:t>
            </a:fld>
            <a:endParaRPr lang="sv-SE"/>
          </a:p>
        </p:txBody>
      </p:sp>
    </p:spTree>
    <p:extLst>
      <p:ext uri="{BB962C8B-B14F-4D97-AF65-F5344CB8AC3E}">
        <p14:creationId xmlns:p14="http://schemas.microsoft.com/office/powerpoint/2010/main" val="30245043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AFCC2E4-04CD-49B1-B8B2-964E2160935C}" type="slidenum">
              <a:rPr lang="sv-SE" smtClean="0"/>
              <a:t>76</a:t>
            </a:fld>
            <a:endParaRPr lang="sv-SE"/>
          </a:p>
        </p:txBody>
      </p:sp>
    </p:spTree>
    <p:extLst>
      <p:ext uri="{BB962C8B-B14F-4D97-AF65-F5344CB8AC3E}">
        <p14:creationId xmlns:p14="http://schemas.microsoft.com/office/powerpoint/2010/main" val="362956814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AFCC2E4-04CD-49B1-B8B2-964E2160935C}" type="slidenum">
              <a:rPr lang="sv-SE" smtClean="0"/>
              <a:t>77</a:t>
            </a:fld>
            <a:endParaRPr lang="sv-SE"/>
          </a:p>
        </p:txBody>
      </p:sp>
    </p:spTree>
    <p:extLst>
      <p:ext uri="{BB962C8B-B14F-4D97-AF65-F5344CB8AC3E}">
        <p14:creationId xmlns:p14="http://schemas.microsoft.com/office/powerpoint/2010/main" val="272653366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Påminnelse till mentorer – meddela att kollegiet är avslutat och huruvida deltagarna är godkända.</a:t>
            </a:r>
          </a:p>
        </p:txBody>
      </p:sp>
      <p:sp>
        <p:nvSpPr>
          <p:cNvPr id="4" name="Platshållare för bildnummer 3"/>
          <p:cNvSpPr>
            <a:spLocks noGrp="1"/>
          </p:cNvSpPr>
          <p:nvPr>
            <p:ph type="sldNum" sz="quarter" idx="5"/>
          </p:nvPr>
        </p:nvSpPr>
        <p:spPr/>
        <p:txBody>
          <a:bodyPr/>
          <a:lstStyle/>
          <a:p>
            <a:fld id="{6AFCC2E4-04CD-49B1-B8B2-964E2160935C}" type="slidenum">
              <a:rPr lang="sv-SE" smtClean="0"/>
              <a:t>78</a:t>
            </a:fld>
            <a:endParaRPr lang="sv-SE"/>
          </a:p>
        </p:txBody>
      </p:sp>
    </p:spTree>
    <p:extLst>
      <p:ext uri="{BB962C8B-B14F-4D97-AF65-F5344CB8AC3E}">
        <p14:creationId xmlns:p14="http://schemas.microsoft.com/office/powerpoint/2010/main" val="3100566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AFCC2E4-04CD-49B1-B8B2-964E2160935C}" type="slidenum">
              <a:rPr lang="sv-SE" smtClean="0"/>
              <a:t>17</a:t>
            </a:fld>
            <a:endParaRPr lang="sv-SE"/>
          </a:p>
        </p:txBody>
      </p:sp>
    </p:spTree>
    <p:extLst>
      <p:ext uri="{BB962C8B-B14F-4D97-AF65-F5344CB8AC3E}">
        <p14:creationId xmlns:p14="http://schemas.microsoft.com/office/powerpoint/2010/main" val="400111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Om ni ska ha dilemmadragningar nästa tillfälle så beskrivs ett möjligt upplägg i bild 22.</a:t>
            </a:r>
          </a:p>
        </p:txBody>
      </p:sp>
      <p:sp>
        <p:nvSpPr>
          <p:cNvPr id="4" name="Platshållare för bildnummer 3"/>
          <p:cNvSpPr>
            <a:spLocks noGrp="1"/>
          </p:cNvSpPr>
          <p:nvPr>
            <p:ph type="sldNum" sz="quarter" idx="5"/>
          </p:nvPr>
        </p:nvSpPr>
        <p:spPr/>
        <p:txBody>
          <a:bodyPr/>
          <a:lstStyle/>
          <a:p>
            <a:fld id="{6AFCC2E4-04CD-49B1-B8B2-964E2160935C}" type="slidenum">
              <a:rPr lang="sv-SE" smtClean="0"/>
              <a:t>18</a:t>
            </a:fld>
            <a:endParaRPr lang="sv-SE"/>
          </a:p>
        </p:txBody>
      </p:sp>
    </p:spTree>
    <p:extLst>
      <p:ext uri="{BB962C8B-B14F-4D97-AF65-F5344CB8AC3E}">
        <p14:creationId xmlns:p14="http://schemas.microsoft.com/office/powerpoint/2010/main" val="3307408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AFCC2E4-04CD-49B1-B8B2-964E2160935C}" type="slidenum">
              <a:rPr lang="sv-SE" smtClean="0"/>
              <a:t>19</a:t>
            </a:fld>
            <a:endParaRPr lang="sv-SE"/>
          </a:p>
        </p:txBody>
      </p:sp>
    </p:spTree>
    <p:extLst>
      <p:ext uri="{BB962C8B-B14F-4D97-AF65-F5344CB8AC3E}">
        <p14:creationId xmlns:p14="http://schemas.microsoft.com/office/powerpoint/2010/main" val="853530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AFCC2E4-04CD-49B1-B8B2-964E2160935C}" type="slidenum">
              <a:rPr lang="sv-SE" smtClean="0"/>
              <a:t>21</a:t>
            </a:fld>
            <a:endParaRPr lang="sv-SE"/>
          </a:p>
        </p:txBody>
      </p:sp>
    </p:spTree>
    <p:extLst>
      <p:ext uri="{BB962C8B-B14F-4D97-AF65-F5344CB8AC3E}">
        <p14:creationId xmlns:p14="http://schemas.microsoft.com/office/powerpoint/2010/main" val="8855825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amsida">
    <p:bg>
      <p:bgPr>
        <a:solidFill>
          <a:schemeClr val="accent1"/>
        </a:solidFill>
        <a:effectLst/>
      </p:bgPr>
    </p:bg>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8CD5FBAE-FE1A-4477-A671-300C6C8A94DB}"/>
              </a:ext>
            </a:extLst>
          </p:cNvPr>
          <p:cNvSpPr>
            <a:spLocks noGrp="1"/>
          </p:cNvSpPr>
          <p:nvPr>
            <p:ph type="dt" sz="half" idx="10"/>
          </p:nvPr>
        </p:nvSpPr>
        <p:spPr/>
        <p:txBody>
          <a:bodyPr/>
          <a:lstStyle/>
          <a:p>
            <a:fld id="{024FC66E-1BF9-48FE-BA73-6489D2A1CA46}" type="datetime1">
              <a:rPr lang="sv-SE" smtClean="0"/>
              <a:t>2024-03-20</a:t>
            </a:fld>
            <a:endParaRPr lang="sv-SE" dirty="0"/>
          </a:p>
        </p:txBody>
      </p:sp>
      <p:sp>
        <p:nvSpPr>
          <p:cNvPr id="4" name="Platshållare för sidfot 3">
            <a:extLst>
              <a:ext uri="{FF2B5EF4-FFF2-40B4-BE49-F238E27FC236}">
                <a16:creationId xmlns:a16="http://schemas.microsoft.com/office/drawing/2014/main" id="{EB86850E-9C7B-40D6-AE33-3763AF655A29}"/>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06763D64-D03C-41A3-9A1C-295F7C500A4F}"/>
              </a:ext>
            </a:extLst>
          </p:cNvPr>
          <p:cNvSpPr>
            <a:spLocks noGrp="1"/>
          </p:cNvSpPr>
          <p:nvPr>
            <p:ph type="sldNum" sz="quarter" idx="12"/>
          </p:nvPr>
        </p:nvSpPr>
        <p:spPr/>
        <p:txBody>
          <a:bodyPr/>
          <a:lstStyle/>
          <a:p>
            <a:fld id="{AE086683-F536-42AB-ABBC-F4803DFE8DBC}" type="slidenum">
              <a:rPr lang="sv-SE" smtClean="0"/>
              <a:t>‹#›</a:t>
            </a:fld>
            <a:endParaRPr lang="sv-SE" dirty="0"/>
          </a:p>
        </p:txBody>
      </p:sp>
      <p:sp>
        <p:nvSpPr>
          <p:cNvPr id="6" name="textruta 5">
            <a:extLst>
              <a:ext uri="{FF2B5EF4-FFF2-40B4-BE49-F238E27FC236}">
                <a16:creationId xmlns:a16="http://schemas.microsoft.com/office/drawing/2014/main" id="{65F475F4-CEB7-4432-B488-B23B2EE3ABA6}"/>
              </a:ext>
            </a:extLst>
          </p:cNvPr>
          <p:cNvSpPr txBox="1"/>
          <p:nvPr userDrawn="1"/>
        </p:nvSpPr>
        <p:spPr>
          <a:xfrm>
            <a:off x="0" y="-383106"/>
            <a:ext cx="12192000" cy="307777"/>
          </a:xfrm>
          <a:prstGeom prst="rect">
            <a:avLst/>
          </a:prstGeom>
          <a:solidFill>
            <a:schemeClr val="accent6"/>
          </a:solidFill>
        </p:spPr>
        <p:txBody>
          <a:bodyPr wrap="square">
            <a:spAutoFit/>
          </a:bodyPr>
          <a:lstStyle/>
          <a:p>
            <a:r>
              <a:rPr lang="sv-SE" sz="1400" dirty="0"/>
              <a:t>För att byta bakgrundsbild eller färg– Högerklicka på tomt utrymme. Välj Formatera bakgrund/Fyllning/Bild och välj sedan önskad bild eller färg.</a:t>
            </a:r>
          </a:p>
        </p:txBody>
      </p:sp>
      <p:pic>
        <p:nvPicPr>
          <p:cNvPr id="7" name="Bild 6">
            <a:extLst>
              <a:ext uri="{FF2B5EF4-FFF2-40B4-BE49-F238E27FC236}">
                <a16:creationId xmlns:a16="http://schemas.microsoft.com/office/drawing/2014/main" id="{C6AA6805-19C5-4ED5-9267-50332B3C9C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513573" y="2333625"/>
            <a:ext cx="5238750" cy="2190750"/>
          </a:xfrm>
          <a:prstGeom prst="rect">
            <a:avLst/>
          </a:prstGeom>
        </p:spPr>
      </p:pic>
    </p:spTree>
    <p:extLst>
      <p:ext uri="{BB962C8B-B14F-4D97-AF65-F5344CB8AC3E}">
        <p14:creationId xmlns:p14="http://schemas.microsoft.com/office/powerpoint/2010/main" val="950585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och 2 innehåll, grå">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A7A3C6E9-ACFC-476E-ACE7-2DF0442B1A1F}"/>
              </a:ext>
            </a:extLst>
          </p:cNvPr>
          <p:cNvSpPr>
            <a:spLocks noGrp="1"/>
          </p:cNvSpPr>
          <p:nvPr>
            <p:ph type="dt" sz="half" idx="10"/>
          </p:nvPr>
        </p:nvSpPr>
        <p:spPr/>
        <p:txBody>
          <a:bodyPr/>
          <a:lstStyle/>
          <a:p>
            <a:fld id="{6E7B69DE-ED47-4474-86C9-AB1B525C75C0}" type="datetime1">
              <a:rPr lang="sv-SE" smtClean="0"/>
              <a:t>2024-03-20</a:t>
            </a:fld>
            <a:endParaRPr lang="sv-SE" dirty="0"/>
          </a:p>
        </p:txBody>
      </p:sp>
      <p:sp>
        <p:nvSpPr>
          <p:cNvPr id="4" name="Platshållare för sidfot 3">
            <a:extLst>
              <a:ext uri="{FF2B5EF4-FFF2-40B4-BE49-F238E27FC236}">
                <a16:creationId xmlns:a16="http://schemas.microsoft.com/office/drawing/2014/main" id="{D7F6D792-307D-41D8-BDB2-31D514A39F5F}"/>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D622D01E-5DFE-4C15-AEC7-D450A42A318C}"/>
              </a:ext>
            </a:extLst>
          </p:cNvPr>
          <p:cNvSpPr>
            <a:spLocks noGrp="1"/>
          </p:cNvSpPr>
          <p:nvPr>
            <p:ph type="sldNum" sz="quarter" idx="12"/>
          </p:nvPr>
        </p:nvSpPr>
        <p:spPr>
          <a:xfrm>
            <a:off x="11510242" y="186212"/>
            <a:ext cx="241301" cy="171849"/>
          </a:xfrm>
        </p:spPr>
        <p:txBody>
          <a:bodyPr/>
          <a:lstStyle/>
          <a:p>
            <a:fld id="{AE086683-F536-42AB-ABBC-F4803DFE8DBC}" type="slidenum">
              <a:rPr lang="sv-SE" smtClean="0"/>
              <a:pPr/>
              <a:t>‹#›</a:t>
            </a:fld>
            <a:endParaRPr lang="sv-SE" dirty="0"/>
          </a:p>
        </p:txBody>
      </p:sp>
      <p:sp>
        <p:nvSpPr>
          <p:cNvPr id="9" name="Platshållare för innehåll 6">
            <a:extLst>
              <a:ext uri="{FF2B5EF4-FFF2-40B4-BE49-F238E27FC236}">
                <a16:creationId xmlns:a16="http://schemas.microsoft.com/office/drawing/2014/main" id="{DA12DB72-4779-470E-B666-C4A65ACA75EF}"/>
              </a:ext>
            </a:extLst>
          </p:cNvPr>
          <p:cNvSpPr>
            <a:spLocks noGrp="1"/>
          </p:cNvSpPr>
          <p:nvPr>
            <p:ph sz="quarter" idx="13"/>
          </p:nvPr>
        </p:nvSpPr>
        <p:spPr>
          <a:xfrm>
            <a:off x="595382" y="2024063"/>
            <a:ext cx="5417491" cy="385286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innehåll 6">
            <a:extLst>
              <a:ext uri="{FF2B5EF4-FFF2-40B4-BE49-F238E27FC236}">
                <a16:creationId xmlns:a16="http://schemas.microsoft.com/office/drawing/2014/main" id="{841C7D4D-3C23-40F1-8254-032CB2185BE0}"/>
              </a:ext>
            </a:extLst>
          </p:cNvPr>
          <p:cNvSpPr>
            <a:spLocks noGrp="1"/>
          </p:cNvSpPr>
          <p:nvPr>
            <p:ph sz="quarter" idx="14"/>
          </p:nvPr>
        </p:nvSpPr>
        <p:spPr>
          <a:xfrm>
            <a:off x="6334052" y="2024063"/>
            <a:ext cx="5417491" cy="385286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Rubrik 5">
            <a:extLst>
              <a:ext uri="{FF2B5EF4-FFF2-40B4-BE49-F238E27FC236}">
                <a16:creationId xmlns:a16="http://schemas.microsoft.com/office/drawing/2014/main" id="{7A71A6CC-02ED-403A-AAF1-CED3FCBB127A}"/>
              </a:ext>
            </a:extLst>
          </p:cNvPr>
          <p:cNvSpPr>
            <a:spLocks noGrp="1"/>
          </p:cNvSpPr>
          <p:nvPr>
            <p:ph type="title"/>
          </p:nvPr>
        </p:nvSpPr>
        <p:spPr/>
        <p:txBody>
          <a:bodyPr/>
          <a:lstStyle/>
          <a:p>
            <a:r>
              <a:rPr lang="sv-SE"/>
              <a:t>Klicka här för att ändra mall för rubrikformat</a:t>
            </a:r>
            <a:endParaRPr lang="sv-SE" dirty="0"/>
          </a:p>
        </p:txBody>
      </p:sp>
    </p:spTree>
    <p:extLst>
      <p:ext uri="{BB962C8B-B14F-4D97-AF65-F5344CB8AC3E}">
        <p14:creationId xmlns:p14="http://schemas.microsoft.com/office/powerpoint/2010/main" val="39597806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och 2 innehåll, vit">
    <p:bg>
      <p:bgPr>
        <a:solidFill>
          <a:srgbClr val="FFFFFF"/>
        </a:solidFill>
        <a:effectLst/>
      </p:bgPr>
    </p:bg>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A7A3C6E9-ACFC-476E-ACE7-2DF0442B1A1F}"/>
              </a:ext>
            </a:extLst>
          </p:cNvPr>
          <p:cNvSpPr>
            <a:spLocks noGrp="1"/>
          </p:cNvSpPr>
          <p:nvPr>
            <p:ph type="dt" sz="half" idx="10"/>
          </p:nvPr>
        </p:nvSpPr>
        <p:spPr/>
        <p:txBody>
          <a:bodyPr/>
          <a:lstStyle/>
          <a:p>
            <a:fld id="{C17BED37-C846-475C-8E74-812523AF1C41}" type="datetime1">
              <a:rPr lang="sv-SE" smtClean="0"/>
              <a:t>2024-03-20</a:t>
            </a:fld>
            <a:endParaRPr lang="sv-SE" dirty="0"/>
          </a:p>
        </p:txBody>
      </p:sp>
      <p:sp>
        <p:nvSpPr>
          <p:cNvPr id="4" name="Platshållare för sidfot 3">
            <a:extLst>
              <a:ext uri="{FF2B5EF4-FFF2-40B4-BE49-F238E27FC236}">
                <a16:creationId xmlns:a16="http://schemas.microsoft.com/office/drawing/2014/main" id="{D7F6D792-307D-41D8-BDB2-31D514A39F5F}"/>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D622D01E-5DFE-4C15-AEC7-D450A42A318C}"/>
              </a:ext>
            </a:extLst>
          </p:cNvPr>
          <p:cNvSpPr>
            <a:spLocks noGrp="1"/>
          </p:cNvSpPr>
          <p:nvPr>
            <p:ph type="sldNum" sz="quarter" idx="12"/>
          </p:nvPr>
        </p:nvSpPr>
        <p:spPr/>
        <p:txBody>
          <a:bodyPr/>
          <a:lstStyle/>
          <a:p>
            <a:fld id="{AE086683-F536-42AB-ABBC-F4803DFE8DBC}" type="slidenum">
              <a:rPr lang="sv-SE" smtClean="0"/>
              <a:pPr/>
              <a:t>‹#›</a:t>
            </a:fld>
            <a:endParaRPr lang="sv-SE" dirty="0"/>
          </a:p>
        </p:txBody>
      </p:sp>
      <p:sp>
        <p:nvSpPr>
          <p:cNvPr id="9" name="Platshållare för innehåll 6">
            <a:extLst>
              <a:ext uri="{FF2B5EF4-FFF2-40B4-BE49-F238E27FC236}">
                <a16:creationId xmlns:a16="http://schemas.microsoft.com/office/drawing/2014/main" id="{E3A672D7-C082-4477-A648-E6FBA1BF605B}"/>
              </a:ext>
            </a:extLst>
          </p:cNvPr>
          <p:cNvSpPr>
            <a:spLocks noGrp="1"/>
          </p:cNvSpPr>
          <p:nvPr>
            <p:ph sz="quarter" idx="13"/>
          </p:nvPr>
        </p:nvSpPr>
        <p:spPr>
          <a:xfrm>
            <a:off x="595382" y="2024063"/>
            <a:ext cx="5417491" cy="385286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innehåll 6">
            <a:extLst>
              <a:ext uri="{FF2B5EF4-FFF2-40B4-BE49-F238E27FC236}">
                <a16:creationId xmlns:a16="http://schemas.microsoft.com/office/drawing/2014/main" id="{30505ACC-FDF4-47B3-99B5-6F948527EEE3}"/>
              </a:ext>
            </a:extLst>
          </p:cNvPr>
          <p:cNvSpPr>
            <a:spLocks noGrp="1"/>
          </p:cNvSpPr>
          <p:nvPr>
            <p:ph sz="quarter" idx="14"/>
          </p:nvPr>
        </p:nvSpPr>
        <p:spPr>
          <a:xfrm>
            <a:off x="6334052" y="2024063"/>
            <a:ext cx="5417491" cy="385286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Rubrik 5">
            <a:extLst>
              <a:ext uri="{FF2B5EF4-FFF2-40B4-BE49-F238E27FC236}">
                <a16:creationId xmlns:a16="http://schemas.microsoft.com/office/drawing/2014/main" id="{C8DC6E06-D759-451A-95CA-2009D03A6F6D}"/>
              </a:ext>
            </a:extLst>
          </p:cNvPr>
          <p:cNvSpPr>
            <a:spLocks noGrp="1"/>
          </p:cNvSpPr>
          <p:nvPr>
            <p:ph type="title"/>
          </p:nvPr>
        </p:nvSpPr>
        <p:spPr/>
        <p:txBody>
          <a:bodyPr/>
          <a:lstStyle/>
          <a:p>
            <a:r>
              <a:rPr lang="sv-SE"/>
              <a:t>Klicka här för att ändra mall för rubrikformat</a:t>
            </a:r>
            <a:endParaRPr lang="sv-SE" dirty="0"/>
          </a:p>
        </p:txBody>
      </p:sp>
    </p:spTree>
    <p:extLst>
      <p:ext uri="{BB962C8B-B14F-4D97-AF65-F5344CB8AC3E}">
        <p14:creationId xmlns:p14="http://schemas.microsoft.com/office/powerpoint/2010/main" val="31360080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Citatsida Vit/bild">
    <p:bg>
      <p:bgPr>
        <a:solidFill>
          <a:srgbClr val="FFFFFF"/>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571902-9019-4326-9DA4-70B9743B49ED}"/>
              </a:ext>
            </a:extLst>
          </p:cNvPr>
          <p:cNvSpPr>
            <a:spLocks noGrp="1"/>
          </p:cNvSpPr>
          <p:nvPr>
            <p:ph type="title"/>
          </p:nvPr>
        </p:nvSpPr>
        <p:spPr>
          <a:xfrm>
            <a:off x="3302001" y="2552701"/>
            <a:ext cx="5588000" cy="1752600"/>
          </a:xfrm>
        </p:spPr>
        <p:txBody>
          <a:bodyPr anchor="ctr"/>
          <a:lstStyle>
            <a:lvl1pPr algn="ctr">
              <a:defRPr/>
            </a:lvl1p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4B906970-3E04-4D0D-B628-981C4A918A6F}"/>
              </a:ext>
            </a:extLst>
          </p:cNvPr>
          <p:cNvSpPr>
            <a:spLocks noGrp="1"/>
          </p:cNvSpPr>
          <p:nvPr>
            <p:ph type="dt" sz="half" idx="10"/>
          </p:nvPr>
        </p:nvSpPr>
        <p:spPr>
          <a:xfrm>
            <a:off x="136524" y="6470374"/>
            <a:ext cx="1503433" cy="251101"/>
          </a:xfrm>
        </p:spPr>
        <p:txBody>
          <a:bodyPr/>
          <a:lstStyle/>
          <a:p>
            <a:fld id="{A0F2B81E-231E-49AD-AAA8-E88F7AE90B98}" type="datetime1">
              <a:rPr lang="sv-SE" smtClean="0"/>
              <a:t>2024-03-20</a:t>
            </a:fld>
            <a:endParaRPr lang="sv-SE" dirty="0"/>
          </a:p>
        </p:txBody>
      </p:sp>
      <p:sp>
        <p:nvSpPr>
          <p:cNvPr id="4" name="Platshållare för sidfot 3">
            <a:extLst>
              <a:ext uri="{FF2B5EF4-FFF2-40B4-BE49-F238E27FC236}">
                <a16:creationId xmlns:a16="http://schemas.microsoft.com/office/drawing/2014/main" id="{86059243-015F-4404-ADE1-14E49E0315F6}"/>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3F1E028D-3B14-4181-8E8B-87D9D42D9C5D}"/>
              </a:ext>
            </a:extLst>
          </p:cNvPr>
          <p:cNvSpPr>
            <a:spLocks noGrp="1"/>
          </p:cNvSpPr>
          <p:nvPr>
            <p:ph type="sldNum" sz="quarter" idx="12"/>
          </p:nvPr>
        </p:nvSpPr>
        <p:spPr/>
        <p:txBody>
          <a:bodyPr/>
          <a:lstStyle/>
          <a:p>
            <a:fld id="{AE086683-F536-42AB-ABBC-F4803DFE8DBC}" type="slidenum">
              <a:rPr lang="sv-SE" smtClean="0"/>
              <a:t>‹#›</a:t>
            </a:fld>
            <a:endParaRPr lang="sv-SE" dirty="0"/>
          </a:p>
        </p:txBody>
      </p:sp>
      <p:sp>
        <p:nvSpPr>
          <p:cNvPr id="13" name="textruta 12">
            <a:extLst>
              <a:ext uri="{FF2B5EF4-FFF2-40B4-BE49-F238E27FC236}">
                <a16:creationId xmlns:a16="http://schemas.microsoft.com/office/drawing/2014/main" id="{0157F6AA-BA4F-4444-94B0-F389BEB1C1D5}"/>
              </a:ext>
            </a:extLst>
          </p:cNvPr>
          <p:cNvSpPr txBox="1"/>
          <p:nvPr userDrawn="1"/>
        </p:nvSpPr>
        <p:spPr>
          <a:xfrm>
            <a:off x="0" y="-383106"/>
            <a:ext cx="12192000" cy="307777"/>
          </a:xfrm>
          <a:prstGeom prst="rect">
            <a:avLst/>
          </a:prstGeom>
          <a:solidFill>
            <a:schemeClr val="accent6"/>
          </a:solidFill>
        </p:spPr>
        <p:txBody>
          <a:bodyPr wrap="square">
            <a:spAutoFit/>
          </a:bodyPr>
          <a:lstStyle/>
          <a:p>
            <a:r>
              <a:rPr lang="sv-SE" sz="1400" dirty="0"/>
              <a:t>För att byta bakgrundsbild eller färg– Högerklicka på tomt utrymme. Välj Formatera bakgrund/Fyllning/Bild och välj sedan önskad bild eller färg.</a:t>
            </a:r>
          </a:p>
        </p:txBody>
      </p:sp>
    </p:spTree>
    <p:extLst>
      <p:ext uri="{BB962C8B-B14F-4D97-AF65-F5344CB8AC3E}">
        <p14:creationId xmlns:p14="http://schemas.microsoft.com/office/powerpoint/2010/main" val="21932127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Only" preserve="1">
  <p:cSld name="Citatsida mörk/bild">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571902-9019-4326-9DA4-70B9743B49ED}"/>
              </a:ext>
            </a:extLst>
          </p:cNvPr>
          <p:cNvSpPr>
            <a:spLocks noGrp="1"/>
          </p:cNvSpPr>
          <p:nvPr>
            <p:ph type="title"/>
          </p:nvPr>
        </p:nvSpPr>
        <p:spPr>
          <a:xfrm>
            <a:off x="3302001" y="2552701"/>
            <a:ext cx="5588000" cy="1752600"/>
          </a:xfrm>
        </p:spPr>
        <p:txBody>
          <a:bodyPr anchor="ctr"/>
          <a:lstStyle>
            <a:lvl1pPr algn="ctr">
              <a:defRPr>
                <a:solidFill>
                  <a:srgbClr val="FFFFFF"/>
                </a:solidFill>
              </a:defRPr>
            </a:lvl1p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4B906970-3E04-4D0D-B628-981C4A918A6F}"/>
              </a:ext>
            </a:extLst>
          </p:cNvPr>
          <p:cNvSpPr>
            <a:spLocks noGrp="1"/>
          </p:cNvSpPr>
          <p:nvPr>
            <p:ph type="dt" sz="half" idx="10"/>
          </p:nvPr>
        </p:nvSpPr>
        <p:spPr>
          <a:xfrm>
            <a:off x="136524" y="6470374"/>
            <a:ext cx="1503433" cy="251101"/>
          </a:xfrm>
        </p:spPr>
        <p:txBody>
          <a:bodyPr/>
          <a:lstStyle>
            <a:lvl1pPr>
              <a:defRPr>
                <a:solidFill>
                  <a:srgbClr val="FFFFFF"/>
                </a:solidFill>
              </a:defRPr>
            </a:lvl1pPr>
          </a:lstStyle>
          <a:p>
            <a:fld id="{E2292626-8493-4996-85EE-F0DC63FDBDA3}" type="datetime1">
              <a:rPr lang="sv-SE" smtClean="0"/>
              <a:t>2024-03-20</a:t>
            </a:fld>
            <a:endParaRPr lang="sv-SE" dirty="0"/>
          </a:p>
        </p:txBody>
      </p:sp>
      <p:sp>
        <p:nvSpPr>
          <p:cNvPr id="4" name="Platshållare för sidfot 3">
            <a:extLst>
              <a:ext uri="{FF2B5EF4-FFF2-40B4-BE49-F238E27FC236}">
                <a16:creationId xmlns:a16="http://schemas.microsoft.com/office/drawing/2014/main" id="{86059243-015F-4404-ADE1-14E49E0315F6}"/>
              </a:ext>
            </a:extLst>
          </p:cNvPr>
          <p:cNvSpPr>
            <a:spLocks noGrp="1"/>
          </p:cNvSpPr>
          <p:nvPr>
            <p:ph type="ftr" sz="quarter" idx="11"/>
          </p:nvPr>
        </p:nvSpPr>
        <p:spPr/>
        <p:txBody>
          <a:bodyPr/>
          <a:lstStyle>
            <a:lvl1pPr>
              <a:defRPr>
                <a:solidFill>
                  <a:srgbClr val="FFFFFF"/>
                </a:solidFill>
              </a:defRPr>
            </a:lvl1pPr>
          </a:lstStyle>
          <a:p>
            <a:endParaRPr lang="sv-SE" dirty="0"/>
          </a:p>
        </p:txBody>
      </p:sp>
      <p:sp>
        <p:nvSpPr>
          <p:cNvPr id="5" name="Platshållare för bildnummer 4">
            <a:extLst>
              <a:ext uri="{FF2B5EF4-FFF2-40B4-BE49-F238E27FC236}">
                <a16:creationId xmlns:a16="http://schemas.microsoft.com/office/drawing/2014/main" id="{3F1E028D-3B14-4181-8E8B-87D9D42D9C5D}"/>
              </a:ext>
            </a:extLst>
          </p:cNvPr>
          <p:cNvSpPr>
            <a:spLocks noGrp="1"/>
          </p:cNvSpPr>
          <p:nvPr>
            <p:ph type="sldNum" sz="quarter" idx="12"/>
          </p:nvPr>
        </p:nvSpPr>
        <p:spPr/>
        <p:txBody>
          <a:bodyPr/>
          <a:lstStyle>
            <a:lvl1pPr>
              <a:defRPr>
                <a:solidFill>
                  <a:srgbClr val="FFFFFF"/>
                </a:solidFill>
              </a:defRPr>
            </a:lvl1pPr>
          </a:lstStyle>
          <a:p>
            <a:fld id="{AE086683-F536-42AB-ABBC-F4803DFE8DBC}" type="slidenum">
              <a:rPr lang="sv-SE" smtClean="0"/>
              <a:pPr/>
              <a:t>‹#›</a:t>
            </a:fld>
            <a:endParaRPr lang="sv-SE" dirty="0"/>
          </a:p>
        </p:txBody>
      </p:sp>
      <p:sp>
        <p:nvSpPr>
          <p:cNvPr id="8" name="textruta 7">
            <a:extLst>
              <a:ext uri="{FF2B5EF4-FFF2-40B4-BE49-F238E27FC236}">
                <a16:creationId xmlns:a16="http://schemas.microsoft.com/office/drawing/2014/main" id="{B0D96CDF-DA8C-402A-9754-EFFE0B765013}"/>
              </a:ext>
            </a:extLst>
          </p:cNvPr>
          <p:cNvSpPr txBox="1"/>
          <p:nvPr userDrawn="1"/>
        </p:nvSpPr>
        <p:spPr>
          <a:xfrm>
            <a:off x="0" y="-383106"/>
            <a:ext cx="12192000" cy="307777"/>
          </a:xfrm>
          <a:prstGeom prst="rect">
            <a:avLst/>
          </a:prstGeom>
          <a:solidFill>
            <a:schemeClr val="accent6"/>
          </a:solidFill>
        </p:spPr>
        <p:txBody>
          <a:bodyPr wrap="square">
            <a:spAutoFit/>
          </a:bodyPr>
          <a:lstStyle/>
          <a:p>
            <a:r>
              <a:rPr lang="sv-SE" sz="1400" dirty="0"/>
              <a:t>För att byta bakgrundsbild eller färg– Högerklicka på tomt utrymme. Välj Formatera bakgrund/Fyllning/Bild och välj sedan önskad bild eller färg.</a:t>
            </a:r>
          </a:p>
        </p:txBody>
      </p:sp>
      <p:sp>
        <p:nvSpPr>
          <p:cNvPr id="9" name="textruta 8">
            <a:extLst>
              <a:ext uri="{FF2B5EF4-FFF2-40B4-BE49-F238E27FC236}">
                <a16:creationId xmlns:a16="http://schemas.microsoft.com/office/drawing/2014/main" id="{A04C2D39-7896-4956-B3B8-3D1B063B7C7A}"/>
              </a:ext>
            </a:extLst>
          </p:cNvPr>
          <p:cNvSpPr txBox="1"/>
          <p:nvPr userDrawn="1"/>
        </p:nvSpPr>
        <p:spPr>
          <a:xfrm>
            <a:off x="595383" y="86288"/>
            <a:ext cx="2000035" cy="246221"/>
          </a:xfrm>
          <a:prstGeom prst="rect">
            <a:avLst/>
          </a:prstGeom>
          <a:noFill/>
        </p:spPr>
        <p:txBody>
          <a:bodyPr wrap="square" lIns="0" tIns="0" rIns="0" bIns="0" rtlCol="0" anchor="b">
            <a:spAutoFit/>
          </a:bodyPr>
          <a:lstStyle/>
          <a:p>
            <a:r>
              <a:rPr lang="sv-SE" sz="800" spc="20" baseline="0" dirty="0">
                <a:solidFill>
                  <a:schemeClr val="bg2"/>
                </a:solidFill>
                <a:latin typeface="Helvetica" pitchFamily="50" charset="0"/>
              </a:rPr>
              <a:t>IHPU– Psykologiutbildarna</a:t>
            </a:r>
          </a:p>
          <a:p>
            <a:r>
              <a:rPr lang="sv-SE" sz="800" spc="20" baseline="0" dirty="0">
                <a:solidFill>
                  <a:schemeClr val="bg2"/>
                </a:solidFill>
                <a:latin typeface="Helvetica" pitchFamily="50" charset="0"/>
              </a:rPr>
              <a:t>Psykologförbundet</a:t>
            </a:r>
          </a:p>
        </p:txBody>
      </p:sp>
    </p:spTree>
    <p:extLst>
      <p:ext uri="{BB962C8B-B14F-4D97-AF65-F5344CB8AC3E}">
        <p14:creationId xmlns:p14="http://schemas.microsoft.com/office/powerpoint/2010/main" val="1815150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ld helsida">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582B26DF-4747-4E32-81D7-A9EAA0B7D3FE}"/>
              </a:ext>
            </a:extLst>
          </p:cNvPr>
          <p:cNvSpPr>
            <a:spLocks noGrp="1"/>
          </p:cNvSpPr>
          <p:nvPr>
            <p:ph type="pic" sz="quarter" idx="13"/>
          </p:nvPr>
        </p:nvSpPr>
        <p:spPr>
          <a:xfrm>
            <a:off x="0" y="0"/>
            <a:ext cx="12192000" cy="6858000"/>
          </a:xfrm>
          <a:solidFill>
            <a:schemeClr val="bg2">
              <a:lumMod val="90000"/>
            </a:schemeClr>
          </a:solidFill>
        </p:spPr>
        <p:txBody>
          <a:bodyPr tIns="2628000" anchor="t" anchorCtr="1"/>
          <a:lstStyle>
            <a:lvl1pPr marL="0" indent="0">
              <a:buNone/>
              <a:defRPr sz="1600"/>
            </a:lvl1pPr>
          </a:lstStyle>
          <a:p>
            <a:r>
              <a:rPr lang="sv-SE"/>
              <a:t>Klicka på ikonen för att lägga till en bild</a:t>
            </a:r>
          </a:p>
        </p:txBody>
      </p:sp>
      <p:sp>
        <p:nvSpPr>
          <p:cNvPr id="2" name="Platshållare för datum 1">
            <a:extLst>
              <a:ext uri="{FF2B5EF4-FFF2-40B4-BE49-F238E27FC236}">
                <a16:creationId xmlns:a16="http://schemas.microsoft.com/office/drawing/2014/main" id="{EF0C26C3-B13E-495A-A6E4-2EC4E724A264}"/>
              </a:ext>
            </a:extLst>
          </p:cNvPr>
          <p:cNvSpPr>
            <a:spLocks noGrp="1"/>
          </p:cNvSpPr>
          <p:nvPr>
            <p:ph type="dt" sz="half" idx="10"/>
          </p:nvPr>
        </p:nvSpPr>
        <p:spPr/>
        <p:txBody>
          <a:bodyPr/>
          <a:lstStyle/>
          <a:p>
            <a:fld id="{6B153E06-DB6B-49C4-986E-FE5F365151D9}" type="datetime1">
              <a:rPr lang="sv-SE" smtClean="0"/>
              <a:t>2024-03-20</a:t>
            </a:fld>
            <a:endParaRPr lang="sv-SE" dirty="0"/>
          </a:p>
        </p:txBody>
      </p:sp>
      <p:sp>
        <p:nvSpPr>
          <p:cNvPr id="3" name="Platshållare för sidfot 2">
            <a:extLst>
              <a:ext uri="{FF2B5EF4-FFF2-40B4-BE49-F238E27FC236}">
                <a16:creationId xmlns:a16="http://schemas.microsoft.com/office/drawing/2014/main" id="{BF95847E-A091-4B48-90CC-8498D25ED01A}"/>
              </a:ext>
            </a:extLst>
          </p:cNvPr>
          <p:cNvSpPr>
            <a:spLocks noGrp="1"/>
          </p:cNvSpPr>
          <p:nvPr>
            <p:ph type="ftr" sz="quarter" idx="11"/>
          </p:nvPr>
        </p:nvSpPr>
        <p:spPr/>
        <p:txBody>
          <a:bodyPr/>
          <a:lstStyle/>
          <a:p>
            <a:endParaRPr lang="sv-SE" dirty="0"/>
          </a:p>
        </p:txBody>
      </p:sp>
      <p:sp>
        <p:nvSpPr>
          <p:cNvPr id="4" name="Platshållare för bildnummer 3">
            <a:extLst>
              <a:ext uri="{FF2B5EF4-FFF2-40B4-BE49-F238E27FC236}">
                <a16:creationId xmlns:a16="http://schemas.microsoft.com/office/drawing/2014/main" id="{81B4C505-33E4-4681-8C5B-77BB1E17C2CB}"/>
              </a:ext>
            </a:extLst>
          </p:cNvPr>
          <p:cNvSpPr>
            <a:spLocks noGrp="1"/>
          </p:cNvSpPr>
          <p:nvPr>
            <p:ph type="sldNum" sz="quarter" idx="12"/>
          </p:nvPr>
        </p:nvSpPr>
        <p:spPr/>
        <p:txBody>
          <a:bodyPr/>
          <a:lstStyle/>
          <a:p>
            <a:fld id="{AE086683-F536-42AB-ABBC-F4803DFE8DBC}" type="slidenum">
              <a:rPr lang="sv-SE" smtClean="0"/>
              <a:t>‹#›</a:t>
            </a:fld>
            <a:endParaRPr lang="sv-SE" dirty="0"/>
          </a:p>
        </p:txBody>
      </p:sp>
    </p:spTree>
    <p:extLst>
      <p:ext uri="{BB962C8B-B14F-4D97-AF65-F5344CB8AC3E}">
        <p14:creationId xmlns:p14="http://schemas.microsoft.com/office/powerpoint/2010/main" val="18004220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och 1 Bild">
    <p:bg>
      <p:bgPr>
        <a:solidFill>
          <a:srgbClr val="FFFFFF"/>
        </a:solidFill>
        <a:effectLst/>
      </p:bgPr>
    </p:bg>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CF100EC9-55E9-43CA-BB1E-17918BDB0791}"/>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0411937D-C16D-4339-B75F-DA04DBBEA5DB}"/>
              </a:ext>
            </a:extLst>
          </p:cNvPr>
          <p:cNvSpPr>
            <a:spLocks noGrp="1"/>
          </p:cNvSpPr>
          <p:nvPr>
            <p:ph type="sldNum" sz="quarter" idx="12"/>
          </p:nvPr>
        </p:nvSpPr>
        <p:spPr/>
        <p:txBody>
          <a:bodyPr/>
          <a:lstStyle/>
          <a:p>
            <a:fld id="{AE086683-F536-42AB-ABBC-F4803DFE8DBC}" type="slidenum">
              <a:rPr lang="sv-SE" smtClean="0"/>
              <a:pPr/>
              <a:t>‹#›</a:t>
            </a:fld>
            <a:endParaRPr lang="sv-SE" dirty="0"/>
          </a:p>
        </p:txBody>
      </p:sp>
      <p:sp>
        <p:nvSpPr>
          <p:cNvPr id="10" name="Platshållare för bild 5">
            <a:extLst>
              <a:ext uri="{FF2B5EF4-FFF2-40B4-BE49-F238E27FC236}">
                <a16:creationId xmlns:a16="http://schemas.microsoft.com/office/drawing/2014/main" id="{9D51286F-DE42-4060-8893-5D9E09306CA3}"/>
              </a:ext>
            </a:extLst>
          </p:cNvPr>
          <p:cNvSpPr>
            <a:spLocks noGrp="1"/>
          </p:cNvSpPr>
          <p:nvPr>
            <p:ph type="pic" sz="quarter" idx="14"/>
          </p:nvPr>
        </p:nvSpPr>
        <p:spPr>
          <a:xfrm>
            <a:off x="6145644" y="533400"/>
            <a:ext cx="5638369" cy="6159500"/>
          </a:xfrm>
          <a:solidFill>
            <a:schemeClr val="bg2">
              <a:lumMod val="90000"/>
            </a:schemeClr>
          </a:solidFill>
        </p:spPr>
        <p:txBody>
          <a:bodyPr tIns="2340000" anchor="t" anchorCtr="1"/>
          <a:lstStyle>
            <a:lvl1pPr marL="0" indent="0">
              <a:buNone/>
              <a:defRPr sz="1600"/>
            </a:lvl1pPr>
          </a:lstStyle>
          <a:p>
            <a:r>
              <a:rPr lang="sv-SE"/>
              <a:t>Klicka på ikonen för att lägga till en bild</a:t>
            </a:r>
          </a:p>
        </p:txBody>
      </p:sp>
      <p:sp>
        <p:nvSpPr>
          <p:cNvPr id="2" name="Rubrik 1">
            <a:extLst>
              <a:ext uri="{FF2B5EF4-FFF2-40B4-BE49-F238E27FC236}">
                <a16:creationId xmlns:a16="http://schemas.microsoft.com/office/drawing/2014/main" id="{F578C07C-B769-406B-8010-00518F709761}"/>
              </a:ext>
            </a:extLst>
          </p:cNvPr>
          <p:cNvSpPr>
            <a:spLocks noGrp="1"/>
          </p:cNvSpPr>
          <p:nvPr>
            <p:ph type="title"/>
          </p:nvPr>
        </p:nvSpPr>
        <p:spPr>
          <a:xfrm>
            <a:off x="587375" y="1018382"/>
            <a:ext cx="5458982" cy="760413"/>
          </a:xfrm>
        </p:spPr>
        <p:txBody>
          <a:bodyPr/>
          <a:lstStyle/>
          <a:p>
            <a:r>
              <a:rPr lang="sv-SE"/>
              <a:t>Klicka här för att ändra mall för rubrikformat</a:t>
            </a:r>
            <a:endParaRPr lang="sv-SE" dirty="0"/>
          </a:p>
        </p:txBody>
      </p:sp>
    </p:spTree>
    <p:extLst>
      <p:ext uri="{BB962C8B-B14F-4D97-AF65-F5344CB8AC3E}">
        <p14:creationId xmlns:p14="http://schemas.microsoft.com/office/powerpoint/2010/main" val="81698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och 2 Bilder">
    <p:bg>
      <p:bgPr>
        <a:solidFill>
          <a:srgbClr val="FFFFFF"/>
        </a:solidFill>
        <a:effectLst/>
      </p:bgPr>
    </p:bg>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CF100EC9-55E9-43CA-BB1E-17918BDB0791}"/>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0411937D-C16D-4339-B75F-DA04DBBEA5DB}"/>
              </a:ext>
            </a:extLst>
          </p:cNvPr>
          <p:cNvSpPr>
            <a:spLocks noGrp="1"/>
          </p:cNvSpPr>
          <p:nvPr>
            <p:ph type="sldNum" sz="quarter" idx="12"/>
          </p:nvPr>
        </p:nvSpPr>
        <p:spPr/>
        <p:txBody>
          <a:bodyPr/>
          <a:lstStyle/>
          <a:p>
            <a:fld id="{AE086683-F536-42AB-ABBC-F4803DFE8DBC}" type="slidenum">
              <a:rPr lang="sv-SE" smtClean="0"/>
              <a:pPr/>
              <a:t>‹#›</a:t>
            </a:fld>
            <a:endParaRPr lang="sv-SE" dirty="0"/>
          </a:p>
        </p:txBody>
      </p:sp>
      <p:sp>
        <p:nvSpPr>
          <p:cNvPr id="11" name="Platshållare för bild 5">
            <a:extLst>
              <a:ext uri="{FF2B5EF4-FFF2-40B4-BE49-F238E27FC236}">
                <a16:creationId xmlns:a16="http://schemas.microsoft.com/office/drawing/2014/main" id="{EB18CE91-754A-47EE-AD00-4401F05AE6BC}"/>
              </a:ext>
            </a:extLst>
          </p:cNvPr>
          <p:cNvSpPr>
            <a:spLocks noGrp="1"/>
          </p:cNvSpPr>
          <p:nvPr>
            <p:ph type="pic" sz="quarter" idx="14"/>
          </p:nvPr>
        </p:nvSpPr>
        <p:spPr>
          <a:xfrm>
            <a:off x="6145644" y="533400"/>
            <a:ext cx="5638369" cy="3031987"/>
          </a:xfrm>
          <a:solidFill>
            <a:schemeClr val="bg2">
              <a:lumMod val="90000"/>
            </a:schemeClr>
          </a:solidFill>
        </p:spPr>
        <p:txBody>
          <a:bodyPr tIns="828000" anchor="t" anchorCtr="1"/>
          <a:lstStyle>
            <a:lvl1pPr marL="0" indent="0">
              <a:buNone/>
              <a:defRPr sz="1600"/>
            </a:lvl1pPr>
          </a:lstStyle>
          <a:p>
            <a:r>
              <a:rPr lang="sv-SE"/>
              <a:t>Klicka på ikonen för att lägga till en bild</a:t>
            </a:r>
          </a:p>
        </p:txBody>
      </p:sp>
      <p:sp>
        <p:nvSpPr>
          <p:cNvPr id="12" name="Platshållare för bild 5">
            <a:extLst>
              <a:ext uri="{FF2B5EF4-FFF2-40B4-BE49-F238E27FC236}">
                <a16:creationId xmlns:a16="http://schemas.microsoft.com/office/drawing/2014/main" id="{AE7157F3-FA96-4368-86B1-0877CEB82802}"/>
              </a:ext>
            </a:extLst>
          </p:cNvPr>
          <p:cNvSpPr>
            <a:spLocks noGrp="1"/>
          </p:cNvSpPr>
          <p:nvPr>
            <p:ph type="pic" sz="quarter" idx="15"/>
          </p:nvPr>
        </p:nvSpPr>
        <p:spPr>
          <a:xfrm>
            <a:off x="6145644" y="3660913"/>
            <a:ext cx="5638369" cy="3031987"/>
          </a:xfrm>
          <a:solidFill>
            <a:schemeClr val="bg2">
              <a:lumMod val="90000"/>
            </a:schemeClr>
          </a:solidFill>
        </p:spPr>
        <p:txBody>
          <a:bodyPr tIns="828000" anchor="t" anchorCtr="1"/>
          <a:lstStyle>
            <a:lvl1pPr marL="0" indent="0">
              <a:buNone/>
              <a:defRPr sz="1600"/>
            </a:lvl1pPr>
          </a:lstStyle>
          <a:p>
            <a:r>
              <a:rPr lang="sv-SE"/>
              <a:t>Klicka på ikonen för att lägga till en bild</a:t>
            </a:r>
          </a:p>
        </p:txBody>
      </p:sp>
      <p:sp>
        <p:nvSpPr>
          <p:cNvPr id="2" name="Rubrik 1">
            <a:extLst>
              <a:ext uri="{FF2B5EF4-FFF2-40B4-BE49-F238E27FC236}">
                <a16:creationId xmlns:a16="http://schemas.microsoft.com/office/drawing/2014/main" id="{C6BAAF2C-646B-4F15-B15B-334159DFE852}"/>
              </a:ext>
            </a:extLst>
          </p:cNvPr>
          <p:cNvSpPr>
            <a:spLocks noGrp="1"/>
          </p:cNvSpPr>
          <p:nvPr>
            <p:ph type="title"/>
          </p:nvPr>
        </p:nvSpPr>
        <p:spPr>
          <a:xfrm>
            <a:off x="587375" y="1018382"/>
            <a:ext cx="5458982" cy="760413"/>
          </a:xfrm>
        </p:spPr>
        <p:txBody>
          <a:bodyPr/>
          <a:lstStyle/>
          <a:p>
            <a:r>
              <a:rPr lang="sv-SE"/>
              <a:t>Klicka här för att ändra mall för rubrikformat</a:t>
            </a:r>
            <a:endParaRPr lang="sv-SE" dirty="0"/>
          </a:p>
        </p:txBody>
      </p:sp>
    </p:spTree>
    <p:extLst>
      <p:ext uri="{BB962C8B-B14F-4D97-AF65-F5344CB8AC3E}">
        <p14:creationId xmlns:p14="http://schemas.microsoft.com/office/powerpoint/2010/main" val="16467132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 och 3 Bilder">
    <p:bg>
      <p:bgPr>
        <a:solidFill>
          <a:srgbClr val="FFFFFF"/>
        </a:solidFill>
        <a:effectLst/>
      </p:bgPr>
    </p:bg>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CF100EC9-55E9-43CA-BB1E-17918BDB0791}"/>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0411937D-C16D-4339-B75F-DA04DBBEA5DB}"/>
              </a:ext>
            </a:extLst>
          </p:cNvPr>
          <p:cNvSpPr>
            <a:spLocks noGrp="1"/>
          </p:cNvSpPr>
          <p:nvPr>
            <p:ph type="sldNum" sz="quarter" idx="12"/>
          </p:nvPr>
        </p:nvSpPr>
        <p:spPr/>
        <p:txBody>
          <a:bodyPr/>
          <a:lstStyle/>
          <a:p>
            <a:fld id="{AE086683-F536-42AB-ABBC-F4803DFE8DBC}" type="slidenum">
              <a:rPr lang="sv-SE" smtClean="0"/>
              <a:pPr/>
              <a:t>‹#›</a:t>
            </a:fld>
            <a:endParaRPr lang="sv-SE" dirty="0"/>
          </a:p>
        </p:txBody>
      </p:sp>
      <p:sp>
        <p:nvSpPr>
          <p:cNvPr id="13" name="Platshållare för bild 5">
            <a:extLst>
              <a:ext uri="{FF2B5EF4-FFF2-40B4-BE49-F238E27FC236}">
                <a16:creationId xmlns:a16="http://schemas.microsoft.com/office/drawing/2014/main" id="{B8EBA31E-309B-4396-AE85-D77DD438D6F1}"/>
              </a:ext>
            </a:extLst>
          </p:cNvPr>
          <p:cNvSpPr>
            <a:spLocks noGrp="1"/>
          </p:cNvSpPr>
          <p:nvPr>
            <p:ph type="pic" sz="quarter" idx="14"/>
          </p:nvPr>
        </p:nvSpPr>
        <p:spPr>
          <a:xfrm>
            <a:off x="6145644" y="533400"/>
            <a:ext cx="5638369" cy="3031987"/>
          </a:xfrm>
          <a:solidFill>
            <a:schemeClr val="bg2">
              <a:lumMod val="90000"/>
            </a:schemeClr>
          </a:solidFill>
        </p:spPr>
        <p:txBody>
          <a:bodyPr tIns="828000" anchor="t" anchorCtr="1"/>
          <a:lstStyle>
            <a:lvl1pPr marL="0" indent="0">
              <a:buNone/>
              <a:defRPr sz="1600"/>
            </a:lvl1pPr>
          </a:lstStyle>
          <a:p>
            <a:r>
              <a:rPr lang="sv-SE"/>
              <a:t>Klicka på ikonen för att lägga till en bild</a:t>
            </a:r>
          </a:p>
        </p:txBody>
      </p:sp>
      <p:sp>
        <p:nvSpPr>
          <p:cNvPr id="14" name="Platshållare för bild 5">
            <a:extLst>
              <a:ext uri="{FF2B5EF4-FFF2-40B4-BE49-F238E27FC236}">
                <a16:creationId xmlns:a16="http://schemas.microsoft.com/office/drawing/2014/main" id="{B395BF2E-CE93-436F-AE17-1F54FD97E9CF}"/>
              </a:ext>
            </a:extLst>
          </p:cNvPr>
          <p:cNvSpPr>
            <a:spLocks noGrp="1"/>
          </p:cNvSpPr>
          <p:nvPr>
            <p:ph type="pic" sz="quarter" idx="15"/>
          </p:nvPr>
        </p:nvSpPr>
        <p:spPr>
          <a:xfrm>
            <a:off x="6145644" y="3660913"/>
            <a:ext cx="5638369" cy="3031987"/>
          </a:xfrm>
          <a:solidFill>
            <a:schemeClr val="bg2">
              <a:lumMod val="90000"/>
            </a:schemeClr>
          </a:solidFill>
        </p:spPr>
        <p:txBody>
          <a:bodyPr tIns="828000" anchor="t" anchorCtr="1"/>
          <a:lstStyle>
            <a:lvl1pPr marL="0" indent="0">
              <a:buNone/>
              <a:defRPr sz="1600"/>
            </a:lvl1pPr>
          </a:lstStyle>
          <a:p>
            <a:r>
              <a:rPr lang="sv-SE"/>
              <a:t>Klicka på ikonen för att lägga till en bild</a:t>
            </a:r>
          </a:p>
        </p:txBody>
      </p:sp>
      <p:sp>
        <p:nvSpPr>
          <p:cNvPr id="15" name="Platshållare för bild 5">
            <a:extLst>
              <a:ext uri="{FF2B5EF4-FFF2-40B4-BE49-F238E27FC236}">
                <a16:creationId xmlns:a16="http://schemas.microsoft.com/office/drawing/2014/main" id="{D5176E4A-DDFA-45AA-8276-980063EF4DE8}"/>
              </a:ext>
            </a:extLst>
          </p:cNvPr>
          <p:cNvSpPr>
            <a:spLocks noGrp="1"/>
          </p:cNvSpPr>
          <p:nvPr>
            <p:ph type="pic" sz="quarter" idx="16"/>
          </p:nvPr>
        </p:nvSpPr>
        <p:spPr>
          <a:xfrm>
            <a:off x="587375" y="3660913"/>
            <a:ext cx="5464880" cy="3031987"/>
          </a:xfrm>
          <a:solidFill>
            <a:schemeClr val="bg2">
              <a:lumMod val="90000"/>
            </a:schemeClr>
          </a:solidFill>
        </p:spPr>
        <p:txBody>
          <a:bodyPr vert="horz" lIns="0" tIns="828000" rIns="0" bIns="0" rtlCol="0" anchor="t" anchorCtr="1">
            <a:noAutofit/>
          </a:bodyPr>
          <a:lstStyle>
            <a:lvl1pPr>
              <a:defRPr lang="sv-SE" sz="1600"/>
            </a:lvl1pPr>
          </a:lstStyle>
          <a:p>
            <a:pPr marL="0" lvl="0" indent="0">
              <a:buNone/>
            </a:pPr>
            <a:r>
              <a:rPr lang="sv-SE"/>
              <a:t>Klicka på ikonen för att lägga till en bild</a:t>
            </a:r>
          </a:p>
        </p:txBody>
      </p:sp>
      <p:sp>
        <p:nvSpPr>
          <p:cNvPr id="2" name="Rubrik 1">
            <a:extLst>
              <a:ext uri="{FF2B5EF4-FFF2-40B4-BE49-F238E27FC236}">
                <a16:creationId xmlns:a16="http://schemas.microsoft.com/office/drawing/2014/main" id="{1C6DCF63-5584-49AD-A3FB-6D5B178C0349}"/>
              </a:ext>
            </a:extLst>
          </p:cNvPr>
          <p:cNvSpPr>
            <a:spLocks noGrp="1"/>
          </p:cNvSpPr>
          <p:nvPr>
            <p:ph type="title"/>
          </p:nvPr>
        </p:nvSpPr>
        <p:spPr>
          <a:xfrm>
            <a:off x="587375" y="1018382"/>
            <a:ext cx="5458982" cy="760413"/>
          </a:xfrm>
        </p:spPr>
        <p:txBody>
          <a:bodyPr/>
          <a:lstStyle/>
          <a:p>
            <a:r>
              <a:rPr lang="sv-SE"/>
              <a:t>Klicka här för att ändra mall för rubrikformat</a:t>
            </a:r>
            <a:endParaRPr lang="sv-SE" dirty="0"/>
          </a:p>
        </p:txBody>
      </p:sp>
    </p:spTree>
    <p:extLst>
      <p:ext uri="{BB962C8B-B14F-4D97-AF65-F5344CB8AC3E}">
        <p14:creationId xmlns:p14="http://schemas.microsoft.com/office/powerpoint/2010/main" val="1445687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och 4 Bilder">
    <p:bg>
      <p:bgPr>
        <a:solidFill>
          <a:srgbClr val="FFFFFF"/>
        </a:solidFill>
        <a:effectLst/>
      </p:bgPr>
    </p:bg>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CF100EC9-55E9-43CA-BB1E-17918BDB0791}"/>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0411937D-C16D-4339-B75F-DA04DBBEA5DB}"/>
              </a:ext>
            </a:extLst>
          </p:cNvPr>
          <p:cNvSpPr>
            <a:spLocks noGrp="1"/>
          </p:cNvSpPr>
          <p:nvPr>
            <p:ph type="sldNum" sz="quarter" idx="12"/>
          </p:nvPr>
        </p:nvSpPr>
        <p:spPr/>
        <p:txBody>
          <a:bodyPr/>
          <a:lstStyle/>
          <a:p>
            <a:fld id="{AE086683-F536-42AB-ABBC-F4803DFE8DBC}" type="slidenum">
              <a:rPr lang="sv-SE" smtClean="0"/>
              <a:pPr/>
              <a:t>‹#›</a:t>
            </a:fld>
            <a:endParaRPr lang="sv-SE" dirty="0"/>
          </a:p>
        </p:txBody>
      </p:sp>
      <p:sp>
        <p:nvSpPr>
          <p:cNvPr id="14" name="Platshållare för bild 5">
            <a:extLst>
              <a:ext uri="{FF2B5EF4-FFF2-40B4-BE49-F238E27FC236}">
                <a16:creationId xmlns:a16="http://schemas.microsoft.com/office/drawing/2014/main" id="{5A501A97-E4B9-40F5-9C2F-32C74A8D5BD2}"/>
              </a:ext>
            </a:extLst>
          </p:cNvPr>
          <p:cNvSpPr>
            <a:spLocks noGrp="1"/>
          </p:cNvSpPr>
          <p:nvPr>
            <p:ph type="pic" sz="quarter" idx="14"/>
          </p:nvPr>
        </p:nvSpPr>
        <p:spPr>
          <a:xfrm>
            <a:off x="6145644" y="533400"/>
            <a:ext cx="2779200" cy="3031987"/>
          </a:xfrm>
          <a:solidFill>
            <a:schemeClr val="bg2">
              <a:lumMod val="90000"/>
            </a:schemeClr>
          </a:solidFill>
        </p:spPr>
        <p:txBody>
          <a:bodyPr tIns="828000" anchor="t" anchorCtr="1"/>
          <a:lstStyle>
            <a:lvl1pPr marL="0" indent="0" algn="ctr">
              <a:buNone/>
              <a:defRPr sz="1600"/>
            </a:lvl1pPr>
          </a:lstStyle>
          <a:p>
            <a:r>
              <a:rPr lang="sv-SE"/>
              <a:t>Klicka på ikonen för att lägga till en bild</a:t>
            </a:r>
          </a:p>
        </p:txBody>
      </p:sp>
      <p:sp>
        <p:nvSpPr>
          <p:cNvPr id="15" name="Platshållare för bild 5">
            <a:extLst>
              <a:ext uri="{FF2B5EF4-FFF2-40B4-BE49-F238E27FC236}">
                <a16:creationId xmlns:a16="http://schemas.microsoft.com/office/drawing/2014/main" id="{08F852E7-BD02-4AD5-A1E7-EF7575FE7FC6}"/>
              </a:ext>
            </a:extLst>
          </p:cNvPr>
          <p:cNvSpPr>
            <a:spLocks noGrp="1"/>
          </p:cNvSpPr>
          <p:nvPr>
            <p:ph type="pic" sz="quarter" idx="15"/>
          </p:nvPr>
        </p:nvSpPr>
        <p:spPr>
          <a:xfrm>
            <a:off x="9004813" y="533400"/>
            <a:ext cx="2779200" cy="3031987"/>
          </a:xfrm>
          <a:solidFill>
            <a:schemeClr val="bg2">
              <a:lumMod val="90000"/>
            </a:schemeClr>
          </a:solidFill>
        </p:spPr>
        <p:txBody>
          <a:bodyPr tIns="828000" anchor="t" anchorCtr="1"/>
          <a:lstStyle>
            <a:lvl1pPr marL="0" indent="0" algn="ctr">
              <a:buNone/>
              <a:defRPr sz="1600"/>
            </a:lvl1pPr>
          </a:lstStyle>
          <a:p>
            <a:r>
              <a:rPr lang="sv-SE"/>
              <a:t>Klicka på ikonen för att lägga till en bild</a:t>
            </a:r>
          </a:p>
        </p:txBody>
      </p:sp>
      <p:sp>
        <p:nvSpPr>
          <p:cNvPr id="16" name="Platshållare för bild 5">
            <a:extLst>
              <a:ext uri="{FF2B5EF4-FFF2-40B4-BE49-F238E27FC236}">
                <a16:creationId xmlns:a16="http://schemas.microsoft.com/office/drawing/2014/main" id="{D4361542-8A07-4C19-B269-B97B9A032791}"/>
              </a:ext>
            </a:extLst>
          </p:cNvPr>
          <p:cNvSpPr>
            <a:spLocks noGrp="1"/>
          </p:cNvSpPr>
          <p:nvPr>
            <p:ph type="pic" sz="quarter" idx="16"/>
          </p:nvPr>
        </p:nvSpPr>
        <p:spPr>
          <a:xfrm>
            <a:off x="6145644" y="3660913"/>
            <a:ext cx="2779200" cy="3031987"/>
          </a:xfrm>
          <a:solidFill>
            <a:schemeClr val="bg2">
              <a:lumMod val="90000"/>
            </a:schemeClr>
          </a:solidFill>
        </p:spPr>
        <p:txBody>
          <a:bodyPr tIns="828000" anchor="t" anchorCtr="1"/>
          <a:lstStyle>
            <a:lvl1pPr marL="0" indent="0" algn="ctr">
              <a:buNone/>
              <a:defRPr sz="1600"/>
            </a:lvl1pPr>
          </a:lstStyle>
          <a:p>
            <a:r>
              <a:rPr lang="sv-SE"/>
              <a:t>Klicka på ikonen för att lägga till en bild</a:t>
            </a:r>
          </a:p>
        </p:txBody>
      </p:sp>
      <p:sp>
        <p:nvSpPr>
          <p:cNvPr id="17" name="Platshållare för bild 5">
            <a:extLst>
              <a:ext uri="{FF2B5EF4-FFF2-40B4-BE49-F238E27FC236}">
                <a16:creationId xmlns:a16="http://schemas.microsoft.com/office/drawing/2014/main" id="{BC22E460-7932-41B6-B0B4-024F860E0701}"/>
              </a:ext>
            </a:extLst>
          </p:cNvPr>
          <p:cNvSpPr>
            <a:spLocks noGrp="1"/>
          </p:cNvSpPr>
          <p:nvPr>
            <p:ph type="pic" sz="quarter" idx="17"/>
          </p:nvPr>
        </p:nvSpPr>
        <p:spPr>
          <a:xfrm>
            <a:off x="9004813" y="3660913"/>
            <a:ext cx="2779200" cy="3031987"/>
          </a:xfrm>
          <a:solidFill>
            <a:schemeClr val="bg2">
              <a:lumMod val="90000"/>
            </a:schemeClr>
          </a:solidFill>
        </p:spPr>
        <p:txBody>
          <a:bodyPr tIns="828000" anchor="t" anchorCtr="1"/>
          <a:lstStyle>
            <a:lvl1pPr marL="0" indent="0" algn="ctr">
              <a:buNone/>
              <a:defRPr sz="1600"/>
            </a:lvl1pPr>
          </a:lstStyle>
          <a:p>
            <a:r>
              <a:rPr lang="sv-SE"/>
              <a:t>Klicka på ikonen för att lägga till en bild</a:t>
            </a:r>
          </a:p>
        </p:txBody>
      </p:sp>
      <p:sp>
        <p:nvSpPr>
          <p:cNvPr id="2" name="Rubrik 1">
            <a:extLst>
              <a:ext uri="{FF2B5EF4-FFF2-40B4-BE49-F238E27FC236}">
                <a16:creationId xmlns:a16="http://schemas.microsoft.com/office/drawing/2014/main" id="{1633023F-C6C0-4EAE-AEB9-A706422A8B64}"/>
              </a:ext>
            </a:extLst>
          </p:cNvPr>
          <p:cNvSpPr>
            <a:spLocks noGrp="1"/>
          </p:cNvSpPr>
          <p:nvPr>
            <p:ph type="title"/>
          </p:nvPr>
        </p:nvSpPr>
        <p:spPr>
          <a:xfrm>
            <a:off x="587375" y="1018382"/>
            <a:ext cx="5458982" cy="760413"/>
          </a:xfrm>
        </p:spPr>
        <p:txBody>
          <a:bodyPr/>
          <a:lstStyle/>
          <a:p>
            <a:r>
              <a:rPr lang="sv-SE"/>
              <a:t>Klicka här för att ändra mall för rubrikformat</a:t>
            </a:r>
            <a:endParaRPr lang="sv-SE" dirty="0"/>
          </a:p>
        </p:txBody>
      </p:sp>
    </p:spTree>
    <p:extLst>
      <p:ext uri="{BB962C8B-B14F-4D97-AF65-F5344CB8AC3E}">
        <p14:creationId xmlns:p14="http://schemas.microsoft.com/office/powerpoint/2010/main" val="35322400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ubrik, text och 1 Bild">
    <p:bg>
      <p:bgPr>
        <a:solidFill>
          <a:srgbClr val="FFFFFF"/>
        </a:solidFill>
        <a:effectLst/>
      </p:bgPr>
    </p:bg>
    <p:spTree>
      <p:nvGrpSpPr>
        <p:cNvPr id="1" name=""/>
        <p:cNvGrpSpPr/>
        <p:nvPr/>
      </p:nvGrpSpPr>
      <p:grpSpPr>
        <a:xfrm>
          <a:off x="0" y="0"/>
          <a:ext cx="0" cy="0"/>
          <a:chOff x="0" y="0"/>
          <a:chExt cx="0" cy="0"/>
        </a:xfrm>
      </p:grpSpPr>
      <p:sp>
        <p:nvSpPr>
          <p:cNvPr id="7" name="Platshållare för text 16">
            <a:extLst>
              <a:ext uri="{FF2B5EF4-FFF2-40B4-BE49-F238E27FC236}">
                <a16:creationId xmlns:a16="http://schemas.microsoft.com/office/drawing/2014/main" id="{9A728E60-2D0E-4BF3-AE06-BB04603F8B48}"/>
              </a:ext>
            </a:extLst>
          </p:cNvPr>
          <p:cNvSpPr>
            <a:spLocks noGrp="1"/>
          </p:cNvSpPr>
          <p:nvPr>
            <p:ph type="body" sz="quarter" idx="13"/>
          </p:nvPr>
        </p:nvSpPr>
        <p:spPr>
          <a:xfrm>
            <a:off x="6145644" y="4691499"/>
            <a:ext cx="5688013" cy="1866899"/>
          </a:xfrm>
        </p:spPr>
        <p:txBody>
          <a:bodyPr numCol="1" spcCol="72000" anchor="t"/>
          <a:lstStyle>
            <a:lvl1pPr marL="285750" indent="-285750">
              <a:buFont typeface="Arial" panose="020B0604020202020204" pitchFamily="34" charset="0"/>
              <a:buChar char="•"/>
              <a:defRPr sz="1800"/>
            </a:lvl1pPr>
            <a:lvl2pPr marL="742950" indent="-285750">
              <a:buFont typeface="Arial" panose="020B0604020202020204" pitchFamily="34" charset="0"/>
              <a:buChar char="•"/>
              <a:defRPr sz="1600"/>
            </a:lvl2pPr>
            <a:lvl3pPr marL="1200150" indent="-285750">
              <a:buFont typeface="Arial" panose="020B0604020202020204" pitchFamily="34" charset="0"/>
              <a:buChar char="•"/>
              <a:defRPr sz="1400"/>
            </a:lvl3pPr>
            <a:lvl4pPr marL="1543050" indent="-171450">
              <a:buFont typeface="Arial" panose="020B0604020202020204" pitchFamily="34" charset="0"/>
              <a:buChar char="•"/>
              <a:defRPr sz="1200"/>
            </a:lvl4pPr>
            <a:lvl5pPr marL="2000250" indent="-171450">
              <a:buFont typeface="Arial" panose="020B0604020202020204" pitchFamily="34" charset="0"/>
              <a:buChar cha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datum 2">
            <a:extLst>
              <a:ext uri="{FF2B5EF4-FFF2-40B4-BE49-F238E27FC236}">
                <a16:creationId xmlns:a16="http://schemas.microsoft.com/office/drawing/2014/main" id="{ECEBD997-B883-4659-8526-F4A78B6157EB}"/>
              </a:ext>
            </a:extLst>
          </p:cNvPr>
          <p:cNvSpPr>
            <a:spLocks noGrp="1"/>
          </p:cNvSpPr>
          <p:nvPr>
            <p:ph type="dt" sz="half" idx="10"/>
          </p:nvPr>
        </p:nvSpPr>
        <p:spPr/>
        <p:txBody>
          <a:bodyPr/>
          <a:lstStyle/>
          <a:p>
            <a:fld id="{7725A447-944B-4CAF-B0D4-B1D0C19CA357}" type="datetime1">
              <a:rPr lang="sv-SE" smtClean="0"/>
              <a:t>2024-03-20</a:t>
            </a:fld>
            <a:endParaRPr lang="sv-SE" dirty="0"/>
          </a:p>
        </p:txBody>
      </p:sp>
      <p:sp>
        <p:nvSpPr>
          <p:cNvPr id="4" name="Platshållare för sidfot 3">
            <a:extLst>
              <a:ext uri="{FF2B5EF4-FFF2-40B4-BE49-F238E27FC236}">
                <a16:creationId xmlns:a16="http://schemas.microsoft.com/office/drawing/2014/main" id="{B8516BB6-FEF4-475E-9665-D4B808BCC78C}"/>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65444805-E5AD-4F06-8162-EF53A5905E3A}"/>
              </a:ext>
            </a:extLst>
          </p:cNvPr>
          <p:cNvSpPr>
            <a:spLocks noGrp="1"/>
          </p:cNvSpPr>
          <p:nvPr>
            <p:ph type="sldNum" sz="quarter" idx="12"/>
          </p:nvPr>
        </p:nvSpPr>
        <p:spPr/>
        <p:txBody>
          <a:bodyPr/>
          <a:lstStyle/>
          <a:p>
            <a:fld id="{AE086683-F536-42AB-ABBC-F4803DFE8DBC}" type="slidenum">
              <a:rPr lang="sv-SE" smtClean="0"/>
              <a:pPr/>
              <a:t>‹#›</a:t>
            </a:fld>
            <a:endParaRPr lang="sv-SE" dirty="0"/>
          </a:p>
        </p:txBody>
      </p:sp>
      <p:sp>
        <p:nvSpPr>
          <p:cNvPr id="2" name="Rubrik 1">
            <a:extLst>
              <a:ext uri="{FF2B5EF4-FFF2-40B4-BE49-F238E27FC236}">
                <a16:creationId xmlns:a16="http://schemas.microsoft.com/office/drawing/2014/main" id="{5699E449-ADE7-413C-A010-AEAA5F21C963}"/>
              </a:ext>
            </a:extLst>
          </p:cNvPr>
          <p:cNvSpPr>
            <a:spLocks noGrp="1"/>
          </p:cNvSpPr>
          <p:nvPr>
            <p:ph type="title"/>
          </p:nvPr>
        </p:nvSpPr>
        <p:spPr>
          <a:xfrm>
            <a:off x="587375" y="1018382"/>
            <a:ext cx="5458982" cy="760413"/>
          </a:xfrm>
        </p:spPr>
        <p:txBody>
          <a:bodyPr/>
          <a:lstStyle/>
          <a:p>
            <a:r>
              <a:rPr lang="sv-SE"/>
              <a:t>Klicka här för att ändra mall för rubrikformat</a:t>
            </a:r>
            <a:endParaRPr lang="sv-SE" dirty="0"/>
          </a:p>
        </p:txBody>
      </p:sp>
      <p:sp>
        <p:nvSpPr>
          <p:cNvPr id="10" name="Platshållare för bild 5">
            <a:extLst>
              <a:ext uri="{FF2B5EF4-FFF2-40B4-BE49-F238E27FC236}">
                <a16:creationId xmlns:a16="http://schemas.microsoft.com/office/drawing/2014/main" id="{0304BEE0-977F-4ED7-9AC3-3D9D9089A66D}"/>
              </a:ext>
            </a:extLst>
          </p:cNvPr>
          <p:cNvSpPr>
            <a:spLocks noGrp="1"/>
          </p:cNvSpPr>
          <p:nvPr>
            <p:ph type="pic" sz="quarter" idx="14"/>
          </p:nvPr>
        </p:nvSpPr>
        <p:spPr>
          <a:xfrm>
            <a:off x="6145644" y="533400"/>
            <a:ext cx="5638369" cy="4000500"/>
          </a:xfrm>
          <a:solidFill>
            <a:schemeClr val="bg2">
              <a:lumMod val="90000"/>
            </a:schemeClr>
          </a:solidFill>
        </p:spPr>
        <p:txBody>
          <a:bodyPr tIns="828000" anchor="t" anchorCtr="1"/>
          <a:lstStyle>
            <a:lvl1pPr marL="0" indent="0">
              <a:buNone/>
              <a:defRPr sz="1600"/>
            </a:lvl1pPr>
          </a:lstStyle>
          <a:p>
            <a:r>
              <a:rPr lang="sv-SE"/>
              <a:t>Klicka på ikonen för att lägga till en bild</a:t>
            </a:r>
          </a:p>
        </p:txBody>
      </p:sp>
    </p:spTree>
    <p:extLst>
      <p:ext uri="{BB962C8B-B14F-4D97-AF65-F5344CB8AC3E}">
        <p14:creationId xmlns:p14="http://schemas.microsoft.com/office/powerpoint/2010/main" val="3872971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örstasida, grå">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FA9728AE-E616-4EA3-BFE4-4077BC31F324}" type="datetime1">
              <a:rPr lang="sv-SE" smtClean="0"/>
              <a:t>2024-03-20</a:t>
            </a:fld>
            <a:endParaRPr lang="sv-SE" dirty="0"/>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dirty="0"/>
          </a:p>
        </p:txBody>
      </p:sp>
      <p:sp>
        <p:nvSpPr>
          <p:cNvPr id="10" name="Rubrik 8">
            <a:extLst>
              <a:ext uri="{FF2B5EF4-FFF2-40B4-BE49-F238E27FC236}">
                <a16:creationId xmlns:a16="http://schemas.microsoft.com/office/drawing/2014/main" id="{9DA3ABD9-6664-495A-B536-A1DB0D9FD478}"/>
              </a:ext>
            </a:extLst>
          </p:cNvPr>
          <p:cNvSpPr>
            <a:spLocks noGrp="1"/>
          </p:cNvSpPr>
          <p:nvPr>
            <p:ph type="title"/>
          </p:nvPr>
        </p:nvSpPr>
        <p:spPr>
          <a:xfrm>
            <a:off x="1077154" y="3101182"/>
            <a:ext cx="10037692" cy="760413"/>
          </a:xfrm>
        </p:spPr>
        <p:txBody>
          <a:bodyPr anchor="ctr"/>
          <a:lstStyle>
            <a:lvl1pPr algn="ctr">
              <a:defRPr sz="3600"/>
            </a:lvl1pPr>
          </a:lstStyle>
          <a:p>
            <a:r>
              <a:rPr lang="sv-SE"/>
              <a:t>Klicka här för att ändra mall för rubrikformat</a:t>
            </a:r>
            <a:endParaRPr lang="sv-SE" dirty="0"/>
          </a:p>
        </p:txBody>
      </p:sp>
    </p:spTree>
    <p:extLst>
      <p:ext uri="{BB962C8B-B14F-4D97-AF65-F5344CB8AC3E}">
        <p14:creationId xmlns:p14="http://schemas.microsoft.com/office/powerpoint/2010/main" val="7701292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Rubrik med text mörk">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38E9AE6-1318-4E4E-8BDC-6C486825B52A}"/>
              </a:ext>
            </a:extLst>
          </p:cNvPr>
          <p:cNvSpPr>
            <a:spLocks noGrp="1"/>
          </p:cNvSpPr>
          <p:nvPr>
            <p:ph type="title"/>
          </p:nvPr>
        </p:nvSpPr>
        <p:spPr/>
        <p:txBody>
          <a:bodyPr/>
          <a:lstStyle>
            <a:lvl1pPr>
              <a:defRPr>
                <a:solidFill>
                  <a:srgbClr val="FFFFFF"/>
                </a:solidFill>
              </a:defRPr>
            </a:lvl1pPr>
          </a:lstStyle>
          <a:p>
            <a:r>
              <a:rPr lang="sv-SE"/>
              <a:t>Klicka här för att ändra mall för rubrikformat</a:t>
            </a:r>
            <a:endParaRPr lang="sv-SE" dirty="0"/>
          </a:p>
        </p:txBody>
      </p:sp>
      <p:sp>
        <p:nvSpPr>
          <p:cNvPr id="7" name="Platshållare för text 16">
            <a:extLst>
              <a:ext uri="{FF2B5EF4-FFF2-40B4-BE49-F238E27FC236}">
                <a16:creationId xmlns:a16="http://schemas.microsoft.com/office/drawing/2014/main" id="{9A728E60-2D0E-4BF3-AE06-BB04603F8B48}"/>
              </a:ext>
            </a:extLst>
          </p:cNvPr>
          <p:cNvSpPr>
            <a:spLocks noGrp="1"/>
          </p:cNvSpPr>
          <p:nvPr>
            <p:ph type="body" sz="quarter" idx="13"/>
          </p:nvPr>
        </p:nvSpPr>
        <p:spPr>
          <a:xfrm>
            <a:off x="6680200" y="3429000"/>
            <a:ext cx="5257800" cy="3136899"/>
          </a:xfrm>
        </p:spPr>
        <p:txBody>
          <a:bodyPr numCol="1" spcCol="72000" anchor="b"/>
          <a:lstStyle>
            <a:lvl1pPr>
              <a:defRPr sz="1800">
                <a:solidFill>
                  <a:srgbClr val="FFFFFF"/>
                </a:solidFill>
              </a:defRPr>
            </a:lvl1pPr>
            <a:lvl2pPr>
              <a:defRPr sz="1600">
                <a:solidFill>
                  <a:srgbClr val="FFFFFF"/>
                </a:solidFill>
              </a:defRPr>
            </a:lvl2pPr>
            <a:lvl3pPr>
              <a:defRPr sz="1400">
                <a:solidFill>
                  <a:srgbClr val="FFFFFF"/>
                </a:solidFill>
              </a:defRPr>
            </a:lvl3pPr>
            <a:lvl4pPr>
              <a:defRPr sz="1200">
                <a:solidFill>
                  <a:srgbClr val="FFFFFF"/>
                </a:solidFill>
              </a:defRPr>
            </a:lvl4pPr>
            <a:lvl5pPr>
              <a:defRPr sz="1200">
                <a:solidFill>
                  <a:srgbClr val="FFFFFF"/>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datum 2">
            <a:extLst>
              <a:ext uri="{FF2B5EF4-FFF2-40B4-BE49-F238E27FC236}">
                <a16:creationId xmlns:a16="http://schemas.microsoft.com/office/drawing/2014/main" id="{ECEBD997-B883-4659-8526-F4A78B6157EB}"/>
              </a:ext>
            </a:extLst>
          </p:cNvPr>
          <p:cNvSpPr>
            <a:spLocks noGrp="1"/>
          </p:cNvSpPr>
          <p:nvPr>
            <p:ph type="dt" sz="half" idx="10"/>
          </p:nvPr>
        </p:nvSpPr>
        <p:spPr/>
        <p:txBody>
          <a:bodyPr/>
          <a:lstStyle>
            <a:lvl1pPr>
              <a:defRPr>
                <a:solidFill>
                  <a:srgbClr val="FFFFFF"/>
                </a:solidFill>
              </a:defRPr>
            </a:lvl1pPr>
          </a:lstStyle>
          <a:p>
            <a:fld id="{308F311E-FA20-4F23-8DC9-4578ABC8BF04}" type="datetime1">
              <a:rPr lang="sv-SE" smtClean="0"/>
              <a:t>2024-03-20</a:t>
            </a:fld>
            <a:endParaRPr lang="sv-SE" dirty="0"/>
          </a:p>
        </p:txBody>
      </p:sp>
      <p:sp>
        <p:nvSpPr>
          <p:cNvPr id="4" name="Platshållare för sidfot 3">
            <a:extLst>
              <a:ext uri="{FF2B5EF4-FFF2-40B4-BE49-F238E27FC236}">
                <a16:creationId xmlns:a16="http://schemas.microsoft.com/office/drawing/2014/main" id="{B8516BB6-FEF4-475E-9665-D4B808BCC78C}"/>
              </a:ext>
            </a:extLst>
          </p:cNvPr>
          <p:cNvSpPr>
            <a:spLocks noGrp="1"/>
          </p:cNvSpPr>
          <p:nvPr>
            <p:ph type="ftr" sz="quarter" idx="11"/>
          </p:nvPr>
        </p:nvSpPr>
        <p:spPr/>
        <p:txBody>
          <a:bodyPr/>
          <a:lstStyle>
            <a:lvl1pPr>
              <a:defRPr>
                <a:solidFill>
                  <a:srgbClr val="FFFFFF"/>
                </a:solidFill>
              </a:defRPr>
            </a:lvl1pPr>
          </a:lstStyle>
          <a:p>
            <a:endParaRPr lang="sv-SE" dirty="0"/>
          </a:p>
        </p:txBody>
      </p:sp>
      <p:sp>
        <p:nvSpPr>
          <p:cNvPr id="5" name="Platshållare för bildnummer 4">
            <a:extLst>
              <a:ext uri="{FF2B5EF4-FFF2-40B4-BE49-F238E27FC236}">
                <a16:creationId xmlns:a16="http://schemas.microsoft.com/office/drawing/2014/main" id="{65444805-E5AD-4F06-8162-EF53A5905E3A}"/>
              </a:ext>
            </a:extLst>
          </p:cNvPr>
          <p:cNvSpPr>
            <a:spLocks noGrp="1"/>
          </p:cNvSpPr>
          <p:nvPr>
            <p:ph type="sldNum" sz="quarter" idx="12"/>
          </p:nvPr>
        </p:nvSpPr>
        <p:spPr/>
        <p:txBody>
          <a:bodyPr/>
          <a:lstStyle>
            <a:lvl1pPr>
              <a:defRPr>
                <a:solidFill>
                  <a:srgbClr val="FFFFFF"/>
                </a:solidFill>
              </a:defRPr>
            </a:lvl1pPr>
          </a:lstStyle>
          <a:p>
            <a:fld id="{AE086683-F536-42AB-ABBC-F4803DFE8DBC}" type="slidenum">
              <a:rPr lang="sv-SE" smtClean="0"/>
              <a:pPr/>
              <a:t>‹#›</a:t>
            </a:fld>
            <a:endParaRPr lang="sv-SE" dirty="0"/>
          </a:p>
        </p:txBody>
      </p:sp>
      <p:sp>
        <p:nvSpPr>
          <p:cNvPr id="8" name="textruta 7">
            <a:extLst>
              <a:ext uri="{FF2B5EF4-FFF2-40B4-BE49-F238E27FC236}">
                <a16:creationId xmlns:a16="http://schemas.microsoft.com/office/drawing/2014/main" id="{65631F34-0BEC-4144-B368-F3DA9D569EDB}"/>
              </a:ext>
            </a:extLst>
          </p:cNvPr>
          <p:cNvSpPr txBox="1"/>
          <p:nvPr userDrawn="1"/>
        </p:nvSpPr>
        <p:spPr>
          <a:xfrm>
            <a:off x="0" y="-383106"/>
            <a:ext cx="12192000" cy="307777"/>
          </a:xfrm>
          <a:prstGeom prst="rect">
            <a:avLst/>
          </a:prstGeom>
          <a:solidFill>
            <a:schemeClr val="tx2"/>
          </a:solidFill>
        </p:spPr>
        <p:txBody>
          <a:bodyPr wrap="square">
            <a:spAutoFit/>
          </a:bodyPr>
          <a:lstStyle/>
          <a:p>
            <a:r>
              <a:rPr lang="sv-SE" sz="1400" dirty="0">
                <a:solidFill>
                  <a:srgbClr val="FFFFFF"/>
                </a:solidFill>
              </a:rPr>
              <a:t>För att byta bakgrundsbild – Högerklicka på tomt utrymme. Välj Formatera bakgrund/Fyllning/Bild eller strukturfyllning och välj sedan önskad bild.</a:t>
            </a:r>
          </a:p>
        </p:txBody>
      </p:sp>
      <p:sp>
        <p:nvSpPr>
          <p:cNvPr id="10" name="textruta 9">
            <a:extLst>
              <a:ext uri="{FF2B5EF4-FFF2-40B4-BE49-F238E27FC236}">
                <a16:creationId xmlns:a16="http://schemas.microsoft.com/office/drawing/2014/main" id="{0FAD7B7B-45B1-4D99-BF7C-477815A9EB39}"/>
              </a:ext>
            </a:extLst>
          </p:cNvPr>
          <p:cNvSpPr txBox="1"/>
          <p:nvPr userDrawn="1"/>
        </p:nvSpPr>
        <p:spPr>
          <a:xfrm>
            <a:off x="595383" y="86288"/>
            <a:ext cx="2000035" cy="246221"/>
          </a:xfrm>
          <a:prstGeom prst="rect">
            <a:avLst/>
          </a:prstGeom>
          <a:noFill/>
        </p:spPr>
        <p:txBody>
          <a:bodyPr wrap="square" lIns="0" tIns="0" rIns="0" bIns="0" rtlCol="0" anchor="b">
            <a:spAutoFit/>
          </a:bodyPr>
          <a:lstStyle/>
          <a:p>
            <a:r>
              <a:rPr lang="sv-SE" sz="800" spc="20" baseline="0" dirty="0">
                <a:solidFill>
                  <a:schemeClr val="bg2"/>
                </a:solidFill>
                <a:latin typeface="Helvetica" pitchFamily="50" charset="0"/>
              </a:rPr>
              <a:t>IHPU– Psykologiutbildarna</a:t>
            </a:r>
          </a:p>
          <a:p>
            <a:r>
              <a:rPr lang="sv-SE" sz="800" spc="20" baseline="0" dirty="0">
                <a:solidFill>
                  <a:schemeClr val="bg2"/>
                </a:solidFill>
                <a:latin typeface="Helvetica" pitchFamily="50" charset="0"/>
              </a:rPr>
              <a:t>Psykologförbundet</a:t>
            </a:r>
          </a:p>
        </p:txBody>
      </p:sp>
    </p:spTree>
    <p:extLst>
      <p:ext uri="{BB962C8B-B14F-4D97-AF65-F5344CB8AC3E}">
        <p14:creationId xmlns:p14="http://schemas.microsoft.com/office/powerpoint/2010/main" val="9441300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ubrik, grå">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p:txBody>
          <a:bodyPr/>
          <a:lstStyle/>
          <a:p>
            <a:r>
              <a:rPr lang="sv-SE"/>
              <a:t>Klicka här för att ändra mall för rubrikformat</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30297EF3-7319-4624-9A5A-5ACE302E945A}" type="datetime1">
              <a:rPr lang="sv-SE" smtClean="0"/>
              <a:t>2024-03-20</a:t>
            </a:fld>
            <a:endParaRPr lang="sv-SE" dirty="0"/>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dirty="0"/>
          </a:p>
        </p:txBody>
      </p:sp>
    </p:spTree>
    <p:extLst>
      <p:ext uri="{BB962C8B-B14F-4D97-AF65-F5344CB8AC3E}">
        <p14:creationId xmlns:p14="http://schemas.microsoft.com/office/powerpoint/2010/main" val="8395872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ubrik, vit">
    <p:bg>
      <p:bgPr>
        <a:solidFill>
          <a:srgbClr val="FFFFFF"/>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498C6AF-D2D9-4245-A30D-67280959C151}"/>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2DE2E8F7-9567-4BA3-9A37-6E00BA5235A8}"/>
              </a:ext>
            </a:extLst>
          </p:cNvPr>
          <p:cNvSpPr>
            <a:spLocks noGrp="1"/>
          </p:cNvSpPr>
          <p:nvPr>
            <p:ph type="dt" sz="half" idx="10"/>
          </p:nvPr>
        </p:nvSpPr>
        <p:spPr/>
        <p:txBody>
          <a:bodyPr/>
          <a:lstStyle/>
          <a:p>
            <a:fld id="{7BC9B1B5-966D-40BF-BF43-0864ECBE951A}" type="datetime1">
              <a:rPr lang="sv-SE" smtClean="0"/>
              <a:t>2024-03-20</a:t>
            </a:fld>
            <a:endParaRPr lang="sv-SE" dirty="0"/>
          </a:p>
        </p:txBody>
      </p:sp>
      <p:sp>
        <p:nvSpPr>
          <p:cNvPr id="4" name="Platshållare för sidfot 3">
            <a:extLst>
              <a:ext uri="{FF2B5EF4-FFF2-40B4-BE49-F238E27FC236}">
                <a16:creationId xmlns:a16="http://schemas.microsoft.com/office/drawing/2014/main" id="{575FDDE5-E530-4CF2-9DD8-84AE47214EA4}"/>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F67A4859-CB3F-4262-B1ED-41963B98DD75}"/>
              </a:ext>
            </a:extLst>
          </p:cNvPr>
          <p:cNvSpPr>
            <a:spLocks noGrp="1"/>
          </p:cNvSpPr>
          <p:nvPr>
            <p:ph type="sldNum" sz="quarter" idx="12"/>
          </p:nvPr>
        </p:nvSpPr>
        <p:spPr/>
        <p:txBody>
          <a:bodyPr/>
          <a:lstStyle/>
          <a:p>
            <a:fld id="{AE086683-F536-42AB-ABBC-F4803DFE8DBC}" type="slidenum">
              <a:rPr lang="sv-SE" smtClean="0"/>
              <a:pPr/>
              <a:t>‹#›</a:t>
            </a:fld>
            <a:endParaRPr lang="sv-SE" dirty="0"/>
          </a:p>
        </p:txBody>
      </p:sp>
    </p:spTree>
    <p:extLst>
      <p:ext uri="{BB962C8B-B14F-4D97-AF65-F5344CB8AC3E}">
        <p14:creationId xmlns:p14="http://schemas.microsoft.com/office/powerpoint/2010/main" val="31516218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lutsida Mörk">
    <p:bg>
      <p:bgPr>
        <a:solidFill>
          <a:schemeClr val="tx2"/>
        </a:solidFill>
        <a:effectLst/>
      </p:bgPr>
    </p:bg>
    <p:spTree>
      <p:nvGrpSpPr>
        <p:cNvPr id="1" name=""/>
        <p:cNvGrpSpPr/>
        <p:nvPr/>
      </p:nvGrpSpPr>
      <p:grpSpPr>
        <a:xfrm>
          <a:off x="0" y="0"/>
          <a:ext cx="0" cy="0"/>
          <a:chOff x="0" y="0"/>
          <a:chExt cx="0" cy="0"/>
        </a:xfrm>
      </p:grpSpPr>
      <p:pic>
        <p:nvPicPr>
          <p:cNvPr id="9" name="Bild 8">
            <a:extLst>
              <a:ext uri="{FF2B5EF4-FFF2-40B4-BE49-F238E27FC236}">
                <a16:creationId xmlns:a16="http://schemas.microsoft.com/office/drawing/2014/main" id="{B20BA53C-B9B3-4FC3-9386-5BC15F37F45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513573" y="2333625"/>
            <a:ext cx="5238750" cy="2190750"/>
          </a:xfrm>
          <a:prstGeom prst="rect">
            <a:avLst/>
          </a:prstGeom>
        </p:spPr>
      </p:pic>
      <p:sp>
        <p:nvSpPr>
          <p:cNvPr id="3" name="Platshållare för datum 2">
            <a:extLst>
              <a:ext uri="{FF2B5EF4-FFF2-40B4-BE49-F238E27FC236}">
                <a16:creationId xmlns:a16="http://schemas.microsoft.com/office/drawing/2014/main" id="{7DB48652-8D28-4A79-9986-C8A371E6962D}"/>
              </a:ext>
            </a:extLst>
          </p:cNvPr>
          <p:cNvSpPr>
            <a:spLocks noGrp="1"/>
          </p:cNvSpPr>
          <p:nvPr>
            <p:ph type="dt" sz="half" idx="10"/>
          </p:nvPr>
        </p:nvSpPr>
        <p:spPr/>
        <p:txBody>
          <a:bodyPr/>
          <a:lstStyle>
            <a:lvl1pPr>
              <a:defRPr>
                <a:solidFill>
                  <a:srgbClr val="FFFFFF"/>
                </a:solidFill>
              </a:defRPr>
            </a:lvl1pPr>
          </a:lstStyle>
          <a:p>
            <a:fld id="{11527636-EECF-47D1-B227-F589BA6B5274}" type="datetime1">
              <a:rPr lang="sv-SE" smtClean="0"/>
              <a:t>2024-03-20</a:t>
            </a:fld>
            <a:endParaRPr lang="sv-SE" dirty="0"/>
          </a:p>
        </p:txBody>
      </p:sp>
      <p:sp>
        <p:nvSpPr>
          <p:cNvPr id="4" name="Platshållare för sidfot 3">
            <a:extLst>
              <a:ext uri="{FF2B5EF4-FFF2-40B4-BE49-F238E27FC236}">
                <a16:creationId xmlns:a16="http://schemas.microsoft.com/office/drawing/2014/main" id="{B4CBA067-9273-4502-9392-39AE95B21456}"/>
              </a:ext>
            </a:extLst>
          </p:cNvPr>
          <p:cNvSpPr>
            <a:spLocks noGrp="1"/>
          </p:cNvSpPr>
          <p:nvPr>
            <p:ph type="ftr" sz="quarter" idx="11"/>
          </p:nvPr>
        </p:nvSpPr>
        <p:spPr/>
        <p:txBody>
          <a:bodyPr/>
          <a:lstStyle>
            <a:lvl1pPr>
              <a:defRPr>
                <a:solidFill>
                  <a:srgbClr val="FFFFFF"/>
                </a:solidFill>
              </a:defRPr>
            </a:lvl1pPr>
          </a:lstStyle>
          <a:p>
            <a:endParaRPr lang="sv-SE" dirty="0"/>
          </a:p>
        </p:txBody>
      </p:sp>
      <p:sp>
        <p:nvSpPr>
          <p:cNvPr id="5" name="Platshållare för bildnummer 4">
            <a:extLst>
              <a:ext uri="{FF2B5EF4-FFF2-40B4-BE49-F238E27FC236}">
                <a16:creationId xmlns:a16="http://schemas.microsoft.com/office/drawing/2014/main" id="{033FBFFB-395D-4C7D-A741-B825048F51D5}"/>
              </a:ext>
            </a:extLst>
          </p:cNvPr>
          <p:cNvSpPr>
            <a:spLocks noGrp="1"/>
          </p:cNvSpPr>
          <p:nvPr>
            <p:ph type="sldNum" sz="quarter" idx="12"/>
          </p:nvPr>
        </p:nvSpPr>
        <p:spPr/>
        <p:txBody>
          <a:bodyPr/>
          <a:lstStyle>
            <a:lvl1pPr>
              <a:defRPr>
                <a:solidFill>
                  <a:srgbClr val="FFFFFF"/>
                </a:solidFill>
              </a:defRPr>
            </a:lvl1pPr>
          </a:lstStyle>
          <a:p>
            <a:fld id="{AE086683-F536-42AB-ABBC-F4803DFE8DBC}" type="slidenum">
              <a:rPr lang="sv-SE" smtClean="0"/>
              <a:pPr/>
              <a:t>‹#›</a:t>
            </a:fld>
            <a:endParaRPr lang="sv-SE" dirty="0"/>
          </a:p>
        </p:txBody>
      </p:sp>
      <p:sp>
        <p:nvSpPr>
          <p:cNvPr id="8" name="textruta 7">
            <a:extLst>
              <a:ext uri="{FF2B5EF4-FFF2-40B4-BE49-F238E27FC236}">
                <a16:creationId xmlns:a16="http://schemas.microsoft.com/office/drawing/2014/main" id="{9CD8F543-C9E6-40D5-A053-0FF1F39A18DF}"/>
              </a:ext>
            </a:extLst>
          </p:cNvPr>
          <p:cNvSpPr txBox="1"/>
          <p:nvPr userDrawn="1"/>
        </p:nvSpPr>
        <p:spPr>
          <a:xfrm>
            <a:off x="0" y="-383106"/>
            <a:ext cx="12192000" cy="307777"/>
          </a:xfrm>
          <a:prstGeom prst="rect">
            <a:avLst/>
          </a:prstGeom>
          <a:solidFill>
            <a:schemeClr val="accent6"/>
          </a:solidFill>
        </p:spPr>
        <p:txBody>
          <a:bodyPr wrap="square">
            <a:spAutoFit/>
          </a:bodyPr>
          <a:lstStyle/>
          <a:p>
            <a:r>
              <a:rPr lang="sv-SE" sz="1400" dirty="0"/>
              <a:t>För att byta bakgrundsbild eller färg– Högerklicka på tomt utrymme. Välj Formatera bakgrund/Fyllning/Bild och välj sedan önskad bild eller färg.</a:t>
            </a:r>
          </a:p>
        </p:txBody>
      </p:sp>
      <p:sp>
        <p:nvSpPr>
          <p:cNvPr id="11" name="textruta 10">
            <a:extLst>
              <a:ext uri="{FF2B5EF4-FFF2-40B4-BE49-F238E27FC236}">
                <a16:creationId xmlns:a16="http://schemas.microsoft.com/office/drawing/2014/main" id="{CA4BBE26-8E2D-4AB2-AD85-1E9CEC24C49F}"/>
              </a:ext>
            </a:extLst>
          </p:cNvPr>
          <p:cNvSpPr txBox="1"/>
          <p:nvPr userDrawn="1"/>
        </p:nvSpPr>
        <p:spPr>
          <a:xfrm>
            <a:off x="595383" y="86288"/>
            <a:ext cx="2000035" cy="246221"/>
          </a:xfrm>
          <a:prstGeom prst="rect">
            <a:avLst/>
          </a:prstGeom>
          <a:noFill/>
        </p:spPr>
        <p:txBody>
          <a:bodyPr wrap="square" lIns="0" tIns="0" rIns="0" bIns="0" rtlCol="0" anchor="b">
            <a:spAutoFit/>
          </a:bodyPr>
          <a:lstStyle/>
          <a:p>
            <a:r>
              <a:rPr lang="sv-SE" sz="800" spc="20" baseline="0" dirty="0">
                <a:solidFill>
                  <a:schemeClr val="bg2"/>
                </a:solidFill>
                <a:latin typeface="Helvetica" pitchFamily="50" charset="0"/>
              </a:rPr>
              <a:t>IHPU– Psykologiutbildarna</a:t>
            </a:r>
          </a:p>
          <a:p>
            <a:r>
              <a:rPr lang="sv-SE" sz="800" spc="20" baseline="0" dirty="0">
                <a:solidFill>
                  <a:schemeClr val="bg2"/>
                </a:solidFill>
                <a:latin typeface="Helvetica" pitchFamily="50" charset="0"/>
              </a:rPr>
              <a:t>Psykologförbundet</a:t>
            </a:r>
          </a:p>
        </p:txBody>
      </p:sp>
    </p:spTree>
    <p:extLst>
      <p:ext uri="{BB962C8B-B14F-4D97-AF65-F5344CB8AC3E}">
        <p14:creationId xmlns:p14="http://schemas.microsoft.com/office/powerpoint/2010/main" val="4953792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lutsida Ljus">
    <p:bg>
      <p:bgPr>
        <a:solidFill>
          <a:schemeClr val="accent6"/>
        </a:solidFill>
        <a:effectLst/>
      </p:bgPr>
    </p:bg>
    <p:spTree>
      <p:nvGrpSpPr>
        <p:cNvPr id="1" name=""/>
        <p:cNvGrpSpPr/>
        <p:nvPr/>
      </p:nvGrpSpPr>
      <p:grpSpPr>
        <a:xfrm>
          <a:off x="0" y="0"/>
          <a:ext cx="0" cy="0"/>
          <a:chOff x="0" y="0"/>
          <a:chExt cx="0" cy="0"/>
        </a:xfrm>
      </p:grpSpPr>
      <p:pic>
        <p:nvPicPr>
          <p:cNvPr id="6" name="Bild 5">
            <a:extLst>
              <a:ext uri="{FF2B5EF4-FFF2-40B4-BE49-F238E27FC236}">
                <a16:creationId xmlns:a16="http://schemas.microsoft.com/office/drawing/2014/main" id="{7DC91DD9-B1EE-488E-9D20-D8994AB8FA4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513573" y="2333625"/>
            <a:ext cx="5238750" cy="2190750"/>
          </a:xfrm>
          <a:prstGeom prst="rect">
            <a:avLst/>
          </a:prstGeom>
        </p:spPr>
      </p:pic>
      <p:sp>
        <p:nvSpPr>
          <p:cNvPr id="3" name="Platshållare för datum 2">
            <a:extLst>
              <a:ext uri="{FF2B5EF4-FFF2-40B4-BE49-F238E27FC236}">
                <a16:creationId xmlns:a16="http://schemas.microsoft.com/office/drawing/2014/main" id="{7DB48652-8D28-4A79-9986-C8A371E6962D}"/>
              </a:ext>
            </a:extLst>
          </p:cNvPr>
          <p:cNvSpPr>
            <a:spLocks noGrp="1"/>
          </p:cNvSpPr>
          <p:nvPr>
            <p:ph type="dt" sz="half" idx="10"/>
          </p:nvPr>
        </p:nvSpPr>
        <p:spPr/>
        <p:txBody>
          <a:bodyPr/>
          <a:lstStyle>
            <a:lvl1pPr>
              <a:defRPr>
                <a:solidFill>
                  <a:schemeClr val="tx1"/>
                </a:solidFill>
              </a:defRPr>
            </a:lvl1pPr>
          </a:lstStyle>
          <a:p>
            <a:fld id="{11527636-EECF-47D1-B227-F589BA6B5274}" type="datetime1">
              <a:rPr lang="sv-SE" smtClean="0"/>
              <a:pPr/>
              <a:t>2024-03-20</a:t>
            </a:fld>
            <a:endParaRPr lang="sv-SE" dirty="0"/>
          </a:p>
        </p:txBody>
      </p:sp>
      <p:sp>
        <p:nvSpPr>
          <p:cNvPr id="4" name="Platshållare för sidfot 3">
            <a:extLst>
              <a:ext uri="{FF2B5EF4-FFF2-40B4-BE49-F238E27FC236}">
                <a16:creationId xmlns:a16="http://schemas.microsoft.com/office/drawing/2014/main" id="{B4CBA067-9273-4502-9392-39AE95B21456}"/>
              </a:ext>
            </a:extLst>
          </p:cNvPr>
          <p:cNvSpPr>
            <a:spLocks noGrp="1"/>
          </p:cNvSpPr>
          <p:nvPr>
            <p:ph type="ftr" sz="quarter" idx="11"/>
          </p:nvPr>
        </p:nvSpPr>
        <p:spPr/>
        <p:txBody>
          <a:bodyPr/>
          <a:lstStyle>
            <a:lvl1pPr>
              <a:defRPr>
                <a:solidFill>
                  <a:schemeClr val="tx1"/>
                </a:solidFill>
              </a:defRPr>
            </a:lvl1pPr>
          </a:lstStyle>
          <a:p>
            <a:endParaRPr lang="sv-SE" dirty="0"/>
          </a:p>
        </p:txBody>
      </p:sp>
      <p:sp>
        <p:nvSpPr>
          <p:cNvPr id="5" name="Platshållare för bildnummer 4">
            <a:extLst>
              <a:ext uri="{FF2B5EF4-FFF2-40B4-BE49-F238E27FC236}">
                <a16:creationId xmlns:a16="http://schemas.microsoft.com/office/drawing/2014/main" id="{033FBFFB-395D-4C7D-A741-B825048F51D5}"/>
              </a:ext>
            </a:extLst>
          </p:cNvPr>
          <p:cNvSpPr>
            <a:spLocks noGrp="1"/>
          </p:cNvSpPr>
          <p:nvPr>
            <p:ph type="sldNum" sz="quarter" idx="12"/>
          </p:nvPr>
        </p:nvSpPr>
        <p:spPr/>
        <p:txBody>
          <a:bodyPr/>
          <a:lstStyle>
            <a:lvl1pPr>
              <a:defRPr>
                <a:solidFill>
                  <a:schemeClr val="tx1"/>
                </a:solidFill>
              </a:defRPr>
            </a:lvl1pPr>
          </a:lstStyle>
          <a:p>
            <a:fld id="{AE086683-F536-42AB-ABBC-F4803DFE8DBC}" type="slidenum">
              <a:rPr lang="sv-SE" smtClean="0"/>
              <a:pPr/>
              <a:t>‹#›</a:t>
            </a:fld>
            <a:endParaRPr lang="sv-SE" dirty="0"/>
          </a:p>
        </p:txBody>
      </p:sp>
      <p:sp>
        <p:nvSpPr>
          <p:cNvPr id="8" name="textruta 7">
            <a:extLst>
              <a:ext uri="{FF2B5EF4-FFF2-40B4-BE49-F238E27FC236}">
                <a16:creationId xmlns:a16="http://schemas.microsoft.com/office/drawing/2014/main" id="{9CD8F543-C9E6-40D5-A053-0FF1F39A18DF}"/>
              </a:ext>
            </a:extLst>
          </p:cNvPr>
          <p:cNvSpPr txBox="1"/>
          <p:nvPr userDrawn="1"/>
        </p:nvSpPr>
        <p:spPr>
          <a:xfrm>
            <a:off x="0" y="-383106"/>
            <a:ext cx="12192000" cy="307777"/>
          </a:xfrm>
          <a:prstGeom prst="rect">
            <a:avLst/>
          </a:prstGeom>
          <a:solidFill>
            <a:schemeClr val="accent6"/>
          </a:solidFill>
        </p:spPr>
        <p:txBody>
          <a:bodyPr wrap="square">
            <a:spAutoFit/>
          </a:bodyPr>
          <a:lstStyle/>
          <a:p>
            <a:r>
              <a:rPr lang="sv-SE" sz="1400" dirty="0">
                <a:solidFill>
                  <a:schemeClr val="tx1"/>
                </a:solidFill>
              </a:rPr>
              <a:t>För att byta bakgrundsbild eller färg– Högerklicka på tomt utrymme. Välj Formatera bakgrund/Fyllning/Bild och välj sedan önskad bild eller färg.</a:t>
            </a:r>
          </a:p>
        </p:txBody>
      </p:sp>
      <p:sp>
        <p:nvSpPr>
          <p:cNvPr id="9" name="textruta 8">
            <a:extLst>
              <a:ext uri="{FF2B5EF4-FFF2-40B4-BE49-F238E27FC236}">
                <a16:creationId xmlns:a16="http://schemas.microsoft.com/office/drawing/2014/main" id="{CC4B94D0-7A04-4E55-8784-809A20A77D5E}"/>
              </a:ext>
            </a:extLst>
          </p:cNvPr>
          <p:cNvSpPr txBox="1"/>
          <p:nvPr userDrawn="1"/>
        </p:nvSpPr>
        <p:spPr>
          <a:xfrm>
            <a:off x="595383" y="86288"/>
            <a:ext cx="2000035" cy="246221"/>
          </a:xfrm>
          <a:prstGeom prst="rect">
            <a:avLst/>
          </a:prstGeom>
          <a:noFill/>
        </p:spPr>
        <p:txBody>
          <a:bodyPr wrap="square" lIns="0" tIns="0" rIns="0" bIns="0" rtlCol="0" anchor="b">
            <a:spAutoFit/>
          </a:bodyPr>
          <a:lstStyle/>
          <a:p>
            <a:r>
              <a:rPr lang="sv-SE" sz="800" spc="20" baseline="0" dirty="0">
                <a:solidFill>
                  <a:schemeClr val="tx1"/>
                </a:solidFill>
                <a:latin typeface="Helvetica" pitchFamily="50" charset="0"/>
              </a:rPr>
              <a:t>IHPU– Psykologiutbildarna</a:t>
            </a:r>
          </a:p>
          <a:p>
            <a:r>
              <a:rPr lang="sv-SE" sz="800" spc="20" baseline="0" dirty="0">
                <a:solidFill>
                  <a:schemeClr val="tx1"/>
                </a:solidFill>
                <a:latin typeface="Helvetica" pitchFamily="50" charset="0"/>
              </a:rPr>
              <a:t>Psykologförbundet</a:t>
            </a:r>
          </a:p>
        </p:txBody>
      </p:sp>
    </p:spTree>
    <p:extLst>
      <p:ext uri="{BB962C8B-B14F-4D97-AF65-F5344CB8AC3E}">
        <p14:creationId xmlns:p14="http://schemas.microsoft.com/office/powerpoint/2010/main" val="25824955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cSld name="Två delar">
    <p:spTree>
      <p:nvGrpSpPr>
        <p:cNvPr id="1" name=""/>
        <p:cNvGrpSpPr/>
        <p:nvPr/>
      </p:nvGrpSpPr>
      <p:grpSpPr>
        <a:xfrm>
          <a:off x="0" y="0"/>
          <a:ext cx="0" cy="0"/>
          <a:chOff x="0" y="0"/>
          <a:chExt cx="0" cy="0"/>
        </a:xfrm>
      </p:grpSpPr>
      <p:sp>
        <p:nvSpPr>
          <p:cNvPr id="2" name="Title 1"/>
          <p:cNvSpPr>
            <a:spLocks noGrp="1"/>
          </p:cNvSpPr>
          <p:nvPr>
            <p:ph type="title"/>
          </p:nvPr>
        </p:nvSpPr>
        <p:spPr>
          <a:xfrm>
            <a:off x="1056000" y="365127"/>
            <a:ext cx="10080000" cy="1139942"/>
          </a:xfrm>
        </p:spPr>
        <p:txBody>
          <a:bodyPr/>
          <a:lstStyle/>
          <a:p>
            <a:r>
              <a:rPr lang="sv-SE"/>
              <a:t>Klicka här för att ändra format</a:t>
            </a:r>
            <a:endParaRPr lang="en-US" dirty="0"/>
          </a:p>
        </p:txBody>
      </p:sp>
      <p:sp>
        <p:nvSpPr>
          <p:cNvPr id="3" name="Content Placeholder 2"/>
          <p:cNvSpPr>
            <a:spLocks noGrp="1"/>
          </p:cNvSpPr>
          <p:nvPr>
            <p:ph sz="half" idx="1"/>
          </p:nvPr>
        </p:nvSpPr>
        <p:spPr>
          <a:xfrm>
            <a:off x="1056000" y="1681200"/>
            <a:ext cx="4800000" cy="39600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336000" y="1681200"/>
            <a:ext cx="4800000" cy="39600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A8B4DE3F-5CEA-44D9-B1CF-AB9FF82A66FB}" type="datetimeFigureOut">
              <a:rPr lang="sv-SE" smtClean="0"/>
              <a:t>2024-03-20</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A7B3BD1A-6B07-4C3C-8EB0-821133BDC0EC}" type="slidenum">
              <a:rPr lang="sv-SE" smtClean="0"/>
              <a:t>‹#›</a:t>
            </a:fld>
            <a:endParaRPr lang="sv-SE"/>
          </a:p>
        </p:txBody>
      </p:sp>
    </p:spTree>
    <p:extLst>
      <p:ext uri="{BB962C8B-B14F-4D97-AF65-F5344CB8AC3E}">
        <p14:creationId xmlns:p14="http://schemas.microsoft.com/office/powerpoint/2010/main" val="456827572"/>
      </p:ext>
    </p:extLst>
  </p:cSld>
  <p:clrMapOvr>
    <a:masterClrMapping/>
  </p:clrMapOvr>
  <p:transition spd="slow">
    <p:strips dir="r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Rubrik och innehåll">
    <p:bg>
      <p:bgPr>
        <a:solidFill>
          <a:srgbClr val="96B3BA"/>
        </a:solidFill>
        <a:effectLst/>
      </p:bgPr>
    </p:bg>
    <p:spTree>
      <p:nvGrpSpPr>
        <p:cNvPr id="1" name=""/>
        <p:cNvGrpSpPr/>
        <p:nvPr/>
      </p:nvGrpSpPr>
      <p:grpSpPr>
        <a:xfrm>
          <a:off x="0" y="0"/>
          <a:ext cx="0" cy="0"/>
          <a:chOff x="0" y="0"/>
          <a:chExt cx="0" cy="0"/>
        </a:xfrm>
      </p:grpSpPr>
      <p:sp>
        <p:nvSpPr>
          <p:cNvPr id="236" name="Titeltext"/>
          <p:cNvSpPr txBox="1">
            <a:spLocks noGrp="1"/>
          </p:cNvSpPr>
          <p:nvPr>
            <p:ph type="title"/>
          </p:nvPr>
        </p:nvSpPr>
        <p:spPr>
          <a:xfrm>
            <a:off x="7726379" y="287069"/>
            <a:ext cx="10515601" cy="1325564"/>
          </a:xfrm>
          <a:prstGeom prst="rect">
            <a:avLst/>
          </a:prstGeom>
        </p:spPr>
        <p:txBody>
          <a:bodyPr/>
          <a:lstStyle>
            <a:lvl1pPr>
              <a:defRPr>
                <a:solidFill>
                  <a:srgbClr val="FFFFFF"/>
                </a:solidFill>
                <a:latin typeface="Avenir Book"/>
                <a:ea typeface="Avenir Book"/>
                <a:cs typeface="Avenir Book"/>
                <a:sym typeface="Avenir Book"/>
              </a:defRPr>
            </a:lvl1pPr>
          </a:lstStyle>
          <a:p>
            <a:r>
              <a:t>Titeltext</a:t>
            </a:r>
          </a:p>
        </p:txBody>
      </p:sp>
      <p:sp>
        <p:nvSpPr>
          <p:cNvPr id="237" name="Brödtext nivå ett…"/>
          <p:cNvSpPr txBox="1">
            <a:spLocks noGrp="1"/>
          </p:cNvSpPr>
          <p:nvPr>
            <p:ph type="body" idx="1"/>
          </p:nvPr>
        </p:nvSpPr>
        <p:spPr>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r>
              <a:t>Brödtext nivå ett</a:t>
            </a:r>
          </a:p>
          <a:p>
            <a:pPr lvl="1"/>
            <a:r>
              <a:t>Brödtext nivå två</a:t>
            </a:r>
          </a:p>
          <a:p>
            <a:pPr lvl="2"/>
            <a:r>
              <a:t>Brödtext nivå tre</a:t>
            </a:r>
          </a:p>
          <a:p>
            <a:pPr lvl="3"/>
            <a:r>
              <a:t>Brödtext nivå fyra</a:t>
            </a:r>
          </a:p>
          <a:p>
            <a:pPr lvl="4"/>
            <a:r>
              <a:t>Brödtext nivå fem</a:t>
            </a:r>
          </a:p>
        </p:txBody>
      </p:sp>
      <p:pic>
        <p:nvPicPr>
          <p:cNvPr id="238" name="psykologpartners_organisation_ledarskap_vit.png" descr="psykologpartners_organisation_ledarskap_vit.png"/>
          <p:cNvPicPr>
            <a:picLocks noChangeAspect="1"/>
          </p:cNvPicPr>
          <p:nvPr/>
        </p:nvPicPr>
        <p:blipFill>
          <a:blip r:embed="rId2"/>
          <a:stretch>
            <a:fillRect/>
          </a:stretch>
        </p:blipFill>
        <p:spPr>
          <a:xfrm>
            <a:off x="10207804" y="5621738"/>
            <a:ext cx="1730533" cy="955345"/>
          </a:xfrm>
          <a:prstGeom prst="rect">
            <a:avLst/>
          </a:prstGeom>
          <a:ln w="12700">
            <a:miter lim="400000"/>
          </a:ln>
        </p:spPr>
      </p:pic>
      <p:sp>
        <p:nvSpPr>
          <p:cNvPr id="239"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82286030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örstasida, vit">
    <p:bg>
      <p:bgPr>
        <a:solidFill>
          <a:srgbClr val="FFFFFF"/>
        </a:solidFill>
        <a:effectLst/>
      </p:bgPr>
    </p:bg>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2DE2E8F7-9567-4BA3-9A37-6E00BA5235A8}"/>
              </a:ext>
            </a:extLst>
          </p:cNvPr>
          <p:cNvSpPr>
            <a:spLocks noGrp="1"/>
          </p:cNvSpPr>
          <p:nvPr>
            <p:ph type="dt" sz="half" idx="10"/>
          </p:nvPr>
        </p:nvSpPr>
        <p:spPr/>
        <p:txBody>
          <a:bodyPr/>
          <a:lstStyle/>
          <a:p>
            <a:fld id="{C9F55195-08B3-4491-B9E2-0A7C913C3F8D}" type="datetime1">
              <a:rPr lang="sv-SE" smtClean="0"/>
              <a:t>2024-03-20</a:t>
            </a:fld>
            <a:endParaRPr lang="sv-SE" dirty="0"/>
          </a:p>
        </p:txBody>
      </p:sp>
      <p:sp>
        <p:nvSpPr>
          <p:cNvPr id="4" name="Platshållare för sidfot 3">
            <a:extLst>
              <a:ext uri="{FF2B5EF4-FFF2-40B4-BE49-F238E27FC236}">
                <a16:creationId xmlns:a16="http://schemas.microsoft.com/office/drawing/2014/main" id="{575FDDE5-E530-4CF2-9DD8-84AE47214EA4}"/>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F67A4859-CB3F-4262-B1ED-41963B98DD75}"/>
              </a:ext>
            </a:extLst>
          </p:cNvPr>
          <p:cNvSpPr>
            <a:spLocks noGrp="1"/>
          </p:cNvSpPr>
          <p:nvPr>
            <p:ph type="sldNum" sz="quarter" idx="12"/>
          </p:nvPr>
        </p:nvSpPr>
        <p:spPr/>
        <p:txBody>
          <a:bodyPr/>
          <a:lstStyle/>
          <a:p>
            <a:fld id="{AE086683-F536-42AB-ABBC-F4803DFE8DBC}" type="slidenum">
              <a:rPr lang="sv-SE" smtClean="0"/>
              <a:pPr/>
              <a:t>‹#›</a:t>
            </a:fld>
            <a:endParaRPr lang="sv-SE" dirty="0"/>
          </a:p>
        </p:txBody>
      </p:sp>
      <p:sp>
        <p:nvSpPr>
          <p:cNvPr id="9" name="Rubrik 8">
            <a:extLst>
              <a:ext uri="{FF2B5EF4-FFF2-40B4-BE49-F238E27FC236}">
                <a16:creationId xmlns:a16="http://schemas.microsoft.com/office/drawing/2014/main" id="{91AF39EC-36D1-4D4C-9B0C-8D1ABCAE8A8C}"/>
              </a:ext>
            </a:extLst>
          </p:cNvPr>
          <p:cNvSpPr>
            <a:spLocks noGrp="1"/>
          </p:cNvSpPr>
          <p:nvPr>
            <p:ph type="title"/>
          </p:nvPr>
        </p:nvSpPr>
        <p:spPr>
          <a:xfrm>
            <a:off x="1077154" y="3101182"/>
            <a:ext cx="10037692" cy="760413"/>
          </a:xfrm>
        </p:spPr>
        <p:txBody>
          <a:bodyPr anchor="ctr"/>
          <a:lstStyle>
            <a:lvl1pPr algn="ctr">
              <a:defRPr sz="3600"/>
            </a:lvl1pPr>
          </a:lstStyle>
          <a:p>
            <a:r>
              <a:rPr lang="sv-SE"/>
              <a:t>Klicka här för att ändra mall för rubrikformat</a:t>
            </a:r>
            <a:endParaRPr lang="sv-SE" dirty="0"/>
          </a:p>
        </p:txBody>
      </p:sp>
    </p:spTree>
    <p:extLst>
      <p:ext uri="{BB962C8B-B14F-4D97-AF65-F5344CB8AC3E}">
        <p14:creationId xmlns:p14="http://schemas.microsoft.com/office/powerpoint/2010/main" val="3587695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innehåll, grå">
    <p:spTree>
      <p:nvGrpSpPr>
        <p:cNvPr id="1" name=""/>
        <p:cNvGrpSpPr/>
        <p:nvPr/>
      </p:nvGrpSpPr>
      <p:grpSpPr>
        <a:xfrm>
          <a:off x="0" y="0"/>
          <a:ext cx="0" cy="0"/>
          <a:chOff x="0" y="0"/>
          <a:chExt cx="0" cy="0"/>
        </a:xfrm>
      </p:grpSpPr>
      <p:sp>
        <p:nvSpPr>
          <p:cNvPr id="17" name="Platshållare för text 16">
            <a:extLst>
              <a:ext uri="{FF2B5EF4-FFF2-40B4-BE49-F238E27FC236}">
                <a16:creationId xmlns:a16="http://schemas.microsoft.com/office/drawing/2014/main" id="{750B011A-16E2-46DE-91E6-25BA4EBF253D}"/>
              </a:ext>
            </a:extLst>
          </p:cNvPr>
          <p:cNvSpPr>
            <a:spLocks noGrp="1"/>
          </p:cNvSpPr>
          <p:nvPr>
            <p:ph type="body" sz="quarter" idx="13"/>
          </p:nvPr>
        </p:nvSpPr>
        <p:spPr>
          <a:xfrm>
            <a:off x="6680200" y="1018381"/>
            <a:ext cx="5103813" cy="4858544"/>
          </a:xfrm>
        </p:spPr>
        <p:txBody>
          <a:bodyPr/>
          <a:lstStyle>
            <a:lvl1pPr>
              <a:defRPr sz="2400"/>
            </a:lvl1pPr>
            <a:lvl2pPr>
              <a:defRPr sz="2000"/>
            </a:lvl2pPr>
            <a:lvl3pPr>
              <a:defRPr sz="1800"/>
            </a:lvl3pPr>
            <a:lvl4pPr>
              <a:defRPr sz="16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a:extLst>
              <a:ext uri="{FF2B5EF4-FFF2-40B4-BE49-F238E27FC236}">
                <a16:creationId xmlns:a16="http://schemas.microsoft.com/office/drawing/2014/main" id="{7E023E9F-EE8E-4686-A61E-65C066F9D370}"/>
              </a:ext>
            </a:extLst>
          </p:cNvPr>
          <p:cNvSpPr>
            <a:spLocks noGrp="1"/>
          </p:cNvSpPr>
          <p:nvPr>
            <p:ph type="dt" sz="half" idx="10"/>
          </p:nvPr>
        </p:nvSpPr>
        <p:spPr/>
        <p:txBody>
          <a:bodyPr/>
          <a:lstStyle/>
          <a:p>
            <a:fld id="{1A72BBFE-2380-4CB5-93E5-F64F5125DE57}" type="datetime1">
              <a:rPr lang="sv-SE" smtClean="0"/>
              <a:t>2024-03-20</a:t>
            </a:fld>
            <a:endParaRPr lang="sv-SE" dirty="0"/>
          </a:p>
        </p:txBody>
      </p:sp>
      <p:sp>
        <p:nvSpPr>
          <p:cNvPr id="6" name="Platshållare för sidfot 5">
            <a:extLst>
              <a:ext uri="{FF2B5EF4-FFF2-40B4-BE49-F238E27FC236}">
                <a16:creationId xmlns:a16="http://schemas.microsoft.com/office/drawing/2014/main" id="{592EB582-82DF-4136-A89A-70895B14CB05}"/>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id="{4E1407E4-D3DA-4115-93A1-70F0BE9C57B6}"/>
              </a:ext>
            </a:extLst>
          </p:cNvPr>
          <p:cNvSpPr>
            <a:spLocks noGrp="1"/>
          </p:cNvSpPr>
          <p:nvPr>
            <p:ph type="sldNum" sz="quarter" idx="12"/>
          </p:nvPr>
        </p:nvSpPr>
        <p:spPr/>
        <p:txBody>
          <a:bodyPr/>
          <a:lstStyle/>
          <a:p>
            <a:fld id="{AE086683-F536-42AB-ABBC-F4803DFE8DBC}" type="slidenum">
              <a:rPr lang="sv-SE" smtClean="0"/>
              <a:t>‹#›</a:t>
            </a:fld>
            <a:endParaRPr lang="sv-SE" dirty="0"/>
          </a:p>
        </p:txBody>
      </p:sp>
      <p:sp>
        <p:nvSpPr>
          <p:cNvPr id="4" name="Rubrik 3">
            <a:extLst>
              <a:ext uri="{FF2B5EF4-FFF2-40B4-BE49-F238E27FC236}">
                <a16:creationId xmlns:a16="http://schemas.microsoft.com/office/drawing/2014/main" id="{83874762-904B-4A97-934C-25EA49D096E9}"/>
              </a:ext>
            </a:extLst>
          </p:cNvPr>
          <p:cNvSpPr>
            <a:spLocks noGrp="1"/>
          </p:cNvSpPr>
          <p:nvPr>
            <p:ph type="title"/>
          </p:nvPr>
        </p:nvSpPr>
        <p:spPr>
          <a:xfrm>
            <a:off x="587375" y="1018382"/>
            <a:ext cx="5508625" cy="760413"/>
          </a:xfrm>
        </p:spPr>
        <p:txBody>
          <a:bodyPr/>
          <a:lstStyle/>
          <a:p>
            <a:r>
              <a:rPr lang="sv-SE"/>
              <a:t>Klicka här för att ändra mall för rubrikformat</a:t>
            </a:r>
            <a:endParaRPr lang="sv-SE" dirty="0"/>
          </a:p>
        </p:txBody>
      </p:sp>
      <p:sp>
        <p:nvSpPr>
          <p:cNvPr id="11" name="Platshållare för text 8">
            <a:extLst>
              <a:ext uri="{FF2B5EF4-FFF2-40B4-BE49-F238E27FC236}">
                <a16:creationId xmlns:a16="http://schemas.microsoft.com/office/drawing/2014/main" id="{35242E0C-C50A-4057-ABFF-3CCA67F081C5}"/>
              </a:ext>
            </a:extLst>
          </p:cNvPr>
          <p:cNvSpPr>
            <a:spLocks noGrp="1"/>
          </p:cNvSpPr>
          <p:nvPr>
            <p:ph type="body" sz="quarter" idx="14" hasCustomPrompt="1"/>
          </p:nvPr>
        </p:nvSpPr>
        <p:spPr>
          <a:xfrm>
            <a:off x="595383" y="2024063"/>
            <a:ext cx="5508625" cy="760413"/>
          </a:xfrm>
        </p:spPr>
        <p:txBody>
          <a:bodyPr/>
          <a:lstStyle>
            <a:lvl1pPr marL="0" indent="0">
              <a:buNone/>
              <a:defRPr sz="2400"/>
            </a:lvl1pPr>
          </a:lstStyle>
          <a:p>
            <a:pPr lvl="0"/>
            <a:r>
              <a:rPr lang="sv-SE" dirty="0"/>
              <a:t>Underrubrik</a:t>
            </a:r>
          </a:p>
        </p:txBody>
      </p:sp>
    </p:spTree>
    <p:extLst>
      <p:ext uri="{BB962C8B-B14F-4D97-AF65-F5344CB8AC3E}">
        <p14:creationId xmlns:p14="http://schemas.microsoft.com/office/powerpoint/2010/main" val="3143030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innehåll, vit">
    <p:bg>
      <p:bgPr>
        <a:solidFill>
          <a:srgbClr val="FFFFFF"/>
        </a:solidFill>
        <a:effectLst/>
      </p:bgPr>
    </p:bg>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7E023E9F-EE8E-4686-A61E-65C066F9D370}"/>
              </a:ext>
            </a:extLst>
          </p:cNvPr>
          <p:cNvSpPr>
            <a:spLocks noGrp="1"/>
          </p:cNvSpPr>
          <p:nvPr>
            <p:ph type="dt" sz="half" idx="10"/>
          </p:nvPr>
        </p:nvSpPr>
        <p:spPr/>
        <p:txBody>
          <a:bodyPr/>
          <a:lstStyle/>
          <a:p>
            <a:fld id="{5DF9A253-6E59-4382-9B95-DCB3084066E0}" type="datetime1">
              <a:rPr lang="sv-SE" smtClean="0"/>
              <a:t>2024-03-20</a:t>
            </a:fld>
            <a:endParaRPr lang="sv-SE" dirty="0"/>
          </a:p>
        </p:txBody>
      </p:sp>
      <p:sp>
        <p:nvSpPr>
          <p:cNvPr id="6" name="Platshållare för sidfot 5">
            <a:extLst>
              <a:ext uri="{FF2B5EF4-FFF2-40B4-BE49-F238E27FC236}">
                <a16:creationId xmlns:a16="http://schemas.microsoft.com/office/drawing/2014/main" id="{592EB582-82DF-4136-A89A-70895B14CB05}"/>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id="{4E1407E4-D3DA-4115-93A1-70F0BE9C57B6}"/>
              </a:ext>
            </a:extLst>
          </p:cNvPr>
          <p:cNvSpPr>
            <a:spLocks noGrp="1"/>
          </p:cNvSpPr>
          <p:nvPr>
            <p:ph type="sldNum" sz="quarter" idx="12"/>
          </p:nvPr>
        </p:nvSpPr>
        <p:spPr/>
        <p:txBody>
          <a:bodyPr/>
          <a:lstStyle/>
          <a:p>
            <a:fld id="{AE086683-F536-42AB-ABBC-F4803DFE8DBC}" type="slidenum">
              <a:rPr lang="sv-SE" smtClean="0"/>
              <a:t>‹#›</a:t>
            </a:fld>
            <a:endParaRPr lang="sv-SE" dirty="0"/>
          </a:p>
        </p:txBody>
      </p:sp>
      <p:sp>
        <p:nvSpPr>
          <p:cNvPr id="8" name="Platshållare för text 16">
            <a:extLst>
              <a:ext uri="{FF2B5EF4-FFF2-40B4-BE49-F238E27FC236}">
                <a16:creationId xmlns:a16="http://schemas.microsoft.com/office/drawing/2014/main" id="{10DBCAA2-9FCE-4C3A-879E-F58827358244}"/>
              </a:ext>
            </a:extLst>
          </p:cNvPr>
          <p:cNvSpPr>
            <a:spLocks noGrp="1"/>
          </p:cNvSpPr>
          <p:nvPr>
            <p:ph type="body" sz="quarter" idx="13"/>
          </p:nvPr>
        </p:nvSpPr>
        <p:spPr>
          <a:xfrm>
            <a:off x="6680200" y="1018381"/>
            <a:ext cx="5103813" cy="4858544"/>
          </a:xfrm>
        </p:spPr>
        <p:txBody>
          <a:bodyPr/>
          <a:lstStyle>
            <a:lvl1pPr>
              <a:defRPr sz="2400"/>
            </a:lvl1pPr>
            <a:lvl2pPr>
              <a:defRPr sz="2000"/>
            </a:lvl2pPr>
            <a:lvl3pPr>
              <a:defRPr sz="1800"/>
            </a:lvl3pPr>
            <a:lvl4pPr>
              <a:defRPr sz="16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Rubrik 2">
            <a:extLst>
              <a:ext uri="{FF2B5EF4-FFF2-40B4-BE49-F238E27FC236}">
                <a16:creationId xmlns:a16="http://schemas.microsoft.com/office/drawing/2014/main" id="{F4FD9EF2-7A96-46F8-BAC3-4B056DF30DCF}"/>
              </a:ext>
            </a:extLst>
          </p:cNvPr>
          <p:cNvSpPr>
            <a:spLocks noGrp="1"/>
          </p:cNvSpPr>
          <p:nvPr>
            <p:ph type="title"/>
          </p:nvPr>
        </p:nvSpPr>
        <p:spPr>
          <a:xfrm>
            <a:off x="587375" y="1018382"/>
            <a:ext cx="5508625" cy="760413"/>
          </a:xfrm>
        </p:spPr>
        <p:txBody>
          <a:bodyPr/>
          <a:lstStyle/>
          <a:p>
            <a:r>
              <a:rPr lang="sv-SE"/>
              <a:t>Klicka här för att ändra mall för rubrikformat</a:t>
            </a:r>
            <a:endParaRPr lang="sv-SE" dirty="0"/>
          </a:p>
        </p:txBody>
      </p:sp>
      <p:sp>
        <p:nvSpPr>
          <p:cNvPr id="10" name="Platshållare för text 8">
            <a:extLst>
              <a:ext uri="{FF2B5EF4-FFF2-40B4-BE49-F238E27FC236}">
                <a16:creationId xmlns:a16="http://schemas.microsoft.com/office/drawing/2014/main" id="{146D9210-3CC1-4084-A11C-92DA7FFA2FDF}"/>
              </a:ext>
            </a:extLst>
          </p:cNvPr>
          <p:cNvSpPr>
            <a:spLocks noGrp="1"/>
          </p:cNvSpPr>
          <p:nvPr>
            <p:ph type="body" sz="quarter" idx="14" hasCustomPrompt="1"/>
          </p:nvPr>
        </p:nvSpPr>
        <p:spPr>
          <a:xfrm>
            <a:off x="595383" y="2024063"/>
            <a:ext cx="5508625" cy="760413"/>
          </a:xfrm>
        </p:spPr>
        <p:txBody>
          <a:bodyPr/>
          <a:lstStyle>
            <a:lvl1pPr marL="0" indent="0">
              <a:buNone/>
              <a:defRPr sz="2400"/>
            </a:lvl1pPr>
          </a:lstStyle>
          <a:p>
            <a:pPr lvl="0"/>
            <a:r>
              <a:rPr lang="sv-SE" dirty="0"/>
              <a:t>Underrubrik</a:t>
            </a:r>
          </a:p>
        </p:txBody>
      </p:sp>
    </p:spTree>
    <p:extLst>
      <p:ext uri="{BB962C8B-B14F-4D97-AF65-F5344CB8AC3E}">
        <p14:creationId xmlns:p14="http://schemas.microsoft.com/office/powerpoint/2010/main" val="1411522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innehåll, grå ">
    <p:spTree>
      <p:nvGrpSpPr>
        <p:cNvPr id="1" name=""/>
        <p:cNvGrpSpPr/>
        <p:nvPr/>
      </p:nvGrpSpPr>
      <p:grpSpPr>
        <a:xfrm>
          <a:off x="0" y="0"/>
          <a:ext cx="0" cy="0"/>
          <a:chOff x="0" y="0"/>
          <a:chExt cx="0" cy="0"/>
        </a:xfrm>
      </p:grpSpPr>
      <p:sp>
        <p:nvSpPr>
          <p:cNvPr id="7" name="Platshållare för innehåll 6">
            <a:extLst>
              <a:ext uri="{FF2B5EF4-FFF2-40B4-BE49-F238E27FC236}">
                <a16:creationId xmlns:a16="http://schemas.microsoft.com/office/drawing/2014/main" id="{1E63103E-6945-40A3-9E14-03EF6F41C8B7}"/>
              </a:ext>
            </a:extLst>
          </p:cNvPr>
          <p:cNvSpPr>
            <a:spLocks noGrp="1"/>
          </p:cNvSpPr>
          <p:nvPr>
            <p:ph sz="quarter" idx="13"/>
          </p:nvPr>
        </p:nvSpPr>
        <p:spPr>
          <a:xfrm>
            <a:off x="595382" y="2024063"/>
            <a:ext cx="10010633" cy="385286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datum 2">
            <a:extLst>
              <a:ext uri="{FF2B5EF4-FFF2-40B4-BE49-F238E27FC236}">
                <a16:creationId xmlns:a16="http://schemas.microsoft.com/office/drawing/2014/main" id="{A7A3C6E9-ACFC-476E-ACE7-2DF0442B1A1F}"/>
              </a:ext>
            </a:extLst>
          </p:cNvPr>
          <p:cNvSpPr>
            <a:spLocks noGrp="1"/>
          </p:cNvSpPr>
          <p:nvPr>
            <p:ph type="dt" sz="half" idx="10"/>
          </p:nvPr>
        </p:nvSpPr>
        <p:spPr/>
        <p:txBody>
          <a:bodyPr/>
          <a:lstStyle/>
          <a:p>
            <a:fld id="{A5D0FDAF-6E0B-4EC1-AC31-71127E729A2A}" type="datetime1">
              <a:rPr lang="sv-SE" smtClean="0"/>
              <a:t>2024-03-20</a:t>
            </a:fld>
            <a:endParaRPr lang="sv-SE" dirty="0"/>
          </a:p>
        </p:txBody>
      </p:sp>
      <p:sp>
        <p:nvSpPr>
          <p:cNvPr id="4" name="Platshållare för sidfot 3">
            <a:extLst>
              <a:ext uri="{FF2B5EF4-FFF2-40B4-BE49-F238E27FC236}">
                <a16:creationId xmlns:a16="http://schemas.microsoft.com/office/drawing/2014/main" id="{D7F6D792-307D-41D8-BDB2-31D514A39F5F}"/>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D622D01E-5DFE-4C15-AEC7-D450A42A318C}"/>
              </a:ext>
            </a:extLst>
          </p:cNvPr>
          <p:cNvSpPr>
            <a:spLocks noGrp="1"/>
          </p:cNvSpPr>
          <p:nvPr>
            <p:ph type="sldNum" sz="quarter" idx="12"/>
          </p:nvPr>
        </p:nvSpPr>
        <p:spPr/>
        <p:txBody>
          <a:bodyPr/>
          <a:lstStyle/>
          <a:p>
            <a:fld id="{AE086683-F536-42AB-ABBC-F4803DFE8DBC}" type="slidenum">
              <a:rPr lang="sv-SE" smtClean="0"/>
              <a:pPr/>
              <a:t>‹#›</a:t>
            </a:fld>
            <a:endParaRPr lang="sv-SE" dirty="0"/>
          </a:p>
        </p:txBody>
      </p:sp>
      <p:sp>
        <p:nvSpPr>
          <p:cNvPr id="6" name="Rubrik 5">
            <a:extLst>
              <a:ext uri="{FF2B5EF4-FFF2-40B4-BE49-F238E27FC236}">
                <a16:creationId xmlns:a16="http://schemas.microsoft.com/office/drawing/2014/main" id="{EA0E850A-AAF6-4FB9-A713-6FDC87BDC217}"/>
              </a:ext>
            </a:extLst>
          </p:cNvPr>
          <p:cNvSpPr>
            <a:spLocks noGrp="1"/>
          </p:cNvSpPr>
          <p:nvPr>
            <p:ph type="title"/>
          </p:nvPr>
        </p:nvSpPr>
        <p:spPr/>
        <p:txBody>
          <a:bodyPr/>
          <a:lstStyle/>
          <a:p>
            <a:r>
              <a:rPr lang="sv-SE"/>
              <a:t>Klicka här för att ändra mall för rubrikformat</a:t>
            </a:r>
            <a:endParaRPr lang="sv-SE" dirty="0"/>
          </a:p>
        </p:txBody>
      </p:sp>
    </p:spTree>
    <p:extLst>
      <p:ext uri="{BB962C8B-B14F-4D97-AF65-F5344CB8AC3E}">
        <p14:creationId xmlns:p14="http://schemas.microsoft.com/office/powerpoint/2010/main" val="38135846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och innehåll, vit ">
    <p:bg>
      <p:bgPr>
        <a:solidFill>
          <a:srgbClr val="FFFFFF"/>
        </a:solidFill>
        <a:effectLst/>
      </p:bgPr>
    </p:bg>
    <p:spTree>
      <p:nvGrpSpPr>
        <p:cNvPr id="1" name=""/>
        <p:cNvGrpSpPr/>
        <p:nvPr/>
      </p:nvGrpSpPr>
      <p:grpSpPr>
        <a:xfrm>
          <a:off x="0" y="0"/>
          <a:ext cx="0" cy="0"/>
          <a:chOff x="0" y="0"/>
          <a:chExt cx="0" cy="0"/>
        </a:xfrm>
      </p:grpSpPr>
      <p:sp>
        <p:nvSpPr>
          <p:cNvPr id="7" name="Platshållare för innehåll 6">
            <a:extLst>
              <a:ext uri="{FF2B5EF4-FFF2-40B4-BE49-F238E27FC236}">
                <a16:creationId xmlns:a16="http://schemas.microsoft.com/office/drawing/2014/main" id="{1E63103E-6945-40A3-9E14-03EF6F41C8B7}"/>
              </a:ext>
            </a:extLst>
          </p:cNvPr>
          <p:cNvSpPr>
            <a:spLocks noGrp="1"/>
          </p:cNvSpPr>
          <p:nvPr>
            <p:ph sz="quarter" idx="13"/>
          </p:nvPr>
        </p:nvSpPr>
        <p:spPr>
          <a:xfrm>
            <a:off x="595382" y="2024063"/>
            <a:ext cx="10018641" cy="385286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datum 2">
            <a:extLst>
              <a:ext uri="{FF2B5EF4-FFF2-40B4-BE49-F238E27FC236}">
                <a16:creationId xmlns:a16="http://schemas.microsoft.com/office/drawing/2014/main" id="{A7A3C6E9-ACFC-476E-ACE7-2DF0442B1A1F}"/>
              </a:ext>
            </a:extLst>
          </p:cNvPr>
          <p:cNvSpPr>
            <a:spLocks noGrp="1"/>
          </p:cNvSpPr>
          <p:nvPr>
            <p:ph type="dt" sz="half" idx="10"/>
          </p:nvPr>
        </p:nvSpPr>
        <p:spPr>
          <a:xfrm>
            <a:off x="136524" y="6460435"/>
            <a:ext cx="1592885" cy="261040"/>
          </a:xfrm>
        </p:spPr>
        <p:txBody>
          <a:bodyPr/>
          <a:lstStyle/>
          <a:p>
            <a:fld id="{5E7D3939-DB48-445B-A859-1A1A2FAB71C6}" type="datetime1">
              <a:rPr lang="sv-SE" smtClean="0"/>
              <a:t>2024-03-20</a:t>
            </a:fld>
            <a:endParaRPr lang="sv-SE" dirty="0"/>
          </a:p>
        </p:txBody>
      </p:sp>
      <p:sp>
        <p:nvSpPr>
          <p:cNvPr id="4" name="Platshållare för sidfot 3">
            <a:extLst>
              <a:ext uri="{FF2B5EF4-FFF2-40B4-BE49-F238E27FC236}">
                <a16:creationId xmlns:a16="http://schemas.microsoft.com/office/drawing/2014/main" id="{D7F6D792-307D-41D8-BDB2-31D514A39F5F}"/>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D622D01E-5DFE-4C15-AEC7-D450A42A318C}"/>
              </a:ext>
            </a:extLst>
          </p:cNvPr>
          <p:cNvSpPr>
            <a:spLocks noGrp="1"/>
          </p:cNvSpPr>
          <p:nvPr>
            <p:ph type="sldNum" sz="quarter" idx="12"/>
          </p:nvPr>
        </p:nvSpPr>
        <p:spPr/>
        <p:txBody>
          <a:bodyPr/>
          <a:lstStyle/>
          <a:p>
            <a:fld id="{AE086683-F536-42AB-ABBC-F4803DFE8DBC}" type="slidenum">
              <a:rPr lang="sv-SE" smtClean="0"/>
              <a:pPr/>
              <a:t>‹#›</a:t>
            </a:fld>
            <a:endParaRPr lang="sv-SE" dirty="0"/>
          </a:p>
        </p:txBody>
      </p:sp>
      <p:sp>
        <p:nvSpPr>
          <p:cNvPr id="6" name="Rubrik 5">
            <a:extLst>
              <a:ext uri="{FF2B5EF4-FFF2-40B4-BE49-F238E27FC236}">
                <a16:creationId xmlns:a16="http://schemas.microsoft.com/office/drawing/2014/main" id="{C9237CA1-FA1D-4338-A3D6-BD87DF136C97}"/>
              </a:ext>
            </a:extLst>
          </p:cNvPr>
          <p:cNvSpPr>
            <a:spLocks noGrp="1"/>
          </p:cNvSpPr>
          <p:nvPr>
            <p:ph type="title"/>
          </p:nvPr>
        </p:nvSpPr>
        <p:spPr/>
        <p:txBody>
          <a:bodyPr/>
          <a:lstStyle/>
          <a:p>
            <a:r>
              <a:rPr lang="sv-SE"/>
              <a:t>Klicka här för att ändra mall för rubrikformat</a:t>
            </a:r>
            <a:endParaRPr lang="sv-SE" dirty="0"/>
          </a:p>
        </p:txBody>
      </p:sp>
    </p:spTree>
    <p:extLst>
      <p:ext uri="{BB962C8B-B14F-4D97-AF65-F5344CB8AC3E}">
        <p14:creationId xmlns:p14="http://schemas.microsoft.com/office/powerpoint/2010/main" val="15369603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underrubrik och innehåll, grå ">
    <p:spTree>
      <p:nvGrpSpPr>
        <p:cNvPr id="1" name=""/>
        <p:cNvGrpSpPr/>
        <p:nvPr/>
      </p:nvGrpSpPr>
      <p:grpSpPr>
        <a:xfrm>
          <a:off x="0" y="0"/>
          <a:ext cx="0" cy="0"/>
          <a:chOff x="0" y="0"/>
          <a:chExt cx="0" cy="0"/>
        </a:xfrm>
      </p:grpSpPr>
      <p:sp>
        <p:nvSpPr>
          <p:cNvPr id="7" name="Platshållare för innehåll 6">
            <a:extLst>
              <a:ext uri="{FF2B5EF4-FFF2-40B4-BE49-F238E27FC236}">
                <a16:creationId xmlns:a16="http://schemas.microsoft.com/office/drawing/2014/main" id="{1E63103E-6945-40A3-9E14-03EF6F41C8B7}"/>
              </a:ext>
            </a:extLst>
          </p:cNvPr>
          <p:cNvSpPr>
            <a:spLocks noGrp="1"/>
          </p:cNvSpPr>
          <p:nvPr>
            <p:ph sz="quarter" idx="13"/>
          </p:nvPr>
        </p:nvSpPr>
        <p:spPr>
          <a:xfrm>
            <a:off x="595382" y="2836069"/>
            <a:ext cx="10010633" cy="304085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datum 2">
            <a:extLst>
              <a:ext uri="{FF2B5EF4-FFF2-40B4-BE49-F238E27FC236}">
                <a16:creationId xmlns:a16="http://schemas.microsoft.com/office/drawing/2014/main" id="{A7A3C6E9-ACFC-476E-ACE7-2DF0442B1A1F}"/>
              </a:ext>
            </a:extLst>
          </p:cNvPr>
          <p:cNvSpPr>
            <a:spLocks noGrp="1"/>
          </p:cNvSpPr>
          <p:nvPr>
            <p:ph type="dt" sz="half" idx="10"/>
          </p:nvPr>
        </p:nvSpPr>
        <p:spPr/>
        <p:txBody>
          <a:bodyPr/>
          <a:lstStyle/>
          <a:p>
            <a:fld id="{A5D0FDAF-6E0B-4EC1-AC31-71127E729A2A}" type="datetime1">
              <a:rPr lang="sv-SE" smtClean="0"/>
              <a:t>2024-03-20</a:t>
            </a:fld>
            <a:endParaRPr lang="sv-SE" dirty="0"/>
          </a:p>
        </p:txBody>
      </p:sp>
      <p:sp>
        <p:nvSpPr>
          <p:cNvPr id="4" name="Platshållare för sidfot 3">
            <a:extLst>
              <a:ext uri="{FF2B5EF4-FFF2-40B4-BE49-F238E27FC236}">
                <a16:creationId xmlns:a16="http://schemas.microsoft.com/office/drawing/2014/main" id="{D7F6D792-307D-41D8-BDB2-31D514A39F5F}"/>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D622D01E-5DFE-4C15-AEC7-D450A42A318C}"/>
              </a:ext>
            </a:extLst>
          </p:cNvPr>
          <p:cNvSpPr>
            <a:spLocks noGrp="1"/>
          </p:cNvSpPr>
          <p:nvPr>
            <p:ph type="sldNum" sz="quarter" idx="12"/>
          </p:nvPr>
        </p:nvSpPr>
        <p:spPr/>
        <p:txBody>
          <a:bodyPr/>
          <a:lstStyle/>
          <a:p>
            <a:fld id="{AE086683-F536-42AB-ABBC-F4803DFE8DBC}" type="slidenum">
              <a:rPr lang="sv-SE" smtClean="0"/>
              <a:pPr/>
              <a:t>‹#›</a:t>
            </a:fld>
            <a:endParaRPr lang="sv-SE" dirty="0"/>
          </a:p>
        </p:txBody>
      </p:sp>
      <p:sp>
        <p:nvSpPr>
          <p:cNvPr id="6" name="Rubrik 5">
            <a:extLst>
              <a:ext uri="{FF2B5EF4-FFF2-40B4-BE49-F238E27FC236}">
                <a16:creationId xmlns:a16="http://schemas.microsoft.com/office/drawing/2014/main" id="{EA0E850A-AAF6-4FB9-A713-6FDC87BDC217}"/>
              </a:ext>
            </a:extLst>
          </p:cNvPr>
          <p:cNvSpPr>
            <a:spLocks noGrp="1"/>
          </p:cNvSpPr>
          <p:nvPr>
            <p:ph type="title"/>
          </p:nvPr>
        </p:nvSpPr>
        <p:spPr/>
        <p:txBody>
          <a:bodyPr/>
          <a:lstStyle/>
          <a:p>
            <a:r>
              <a:rPr lang="sv-SE"/>
              <a:t>Klicka här för att ändra mall för rubrikformat</a:t>
            </a:r>
            <a:endParaRPr lang="sv-SE" dirty="0"/>
          </a:p>
        </p:txBody>
      </p:sp>
      <p:sp>
        <p:nvSpPr>
          <p:cNvPr id="8" name="Platshållare för text 8">
            <a:extLst>
              <a:ext uri="{FF2B5EF4-FFF2-40B4-BE49-F238E27FC236}">
                <a16:creationId xmlns:a16="http://schemas.microsoft.com/office/drawing/2014/main" id="{02E5EC1B-6A77-4831-805C-22215DEBB317}"/>
              </a:ext>
            </a:extLst>
          </p:cNvPr>
          <p:cNvSpPr>
            <a:spLocks noGrp="1"/>
          </p:cNvSpPr>
          <p:nvPr>
            <p:ph type="body" sz="quarter" idx="14" hasCustomPrompt="1"/>
          </p:nvPr>
        </p:nvSpPr>
        <p:spPr>
          <a:xfrm>
            <a:off x="595383" y="2024063"/>
            <a:ext cx="10037692" cy="566737"/>
          </a:xfrm>
        </p:spPr>
        <p:txBody>
          <a:bodyPr/>
          <a:lstStyle>
            <a:lvl1pPr marL="0" indent="0">
              <a:buNone/>
              <a:defRPr sz="2400"/>
            </a:lvl1pPr>
          </a:lstStyle>
          <a:p>
            <a:pPr lvl="0"/>
            <a:r>
              <a:rPr lang="sv-SE" dirty="0"/>
              <a:t>Underrubrik</a:t>
            </a:r>
          </a:p>
        </p:txBody>
      </p:sp>
    </p:spTree>
    <p:extLst>
      <p:ext uri="{BB962C8B-B14F-4D97-AF65-F5344CB8AC3E}">
        <p14:creationId xmlns:p14="http://schemas.microsoft.com/office/powerpoint/2010/main" val="25738186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underrubrik och innehåll, vit ">
    <p:bg>
      <p:bgPr>
        <a:solidFill>
          <a:srgbClr val="FFFFFF"/>
        </a:solidFill>
        <a:effectLst/>
      </p:bgPr>
    </p:bg>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A7A3C6E9-ACFC-476E-ACE7-2DF0442B1A1F}"/>
              </a:ext>
            </a:extLst>
          </p:cNvPr>
          <p:cNvSpPr>
            <a:spLocks noGrp="1"/>
          </p:cNvSpPr>
          <p:nvPr>
            <p:ph type="dt" sz="half" idx="10"/>
          </p:nvPr>
        </p:nvSpPr>
        <p:spPr>
          <a:xfrm>
            <a:off x="136524" y="6460435"/>
            <a:ext cx="1592885" cy="261040"/>
          </a:xfrm>
        </p:spPr>
        <p:txBody>
          <a:bodyPr/>
          <a:lstStyle/>
          <a:p>
            <a:fld id="{5E7D3939-DB48-445B-A859-1A1A2FAB71C6}" type="datetime1">
              <a:rPr lang="sv-SE" smtClean="0"/>
              <a:t>2024-03-20</a:t>
            </a:fld>
            <a:endParaRPr lang="sv-SE" dirty="0"/>
          </a:p>
        </p:txBody>
      </p:sp>
      <p:sp>
        <p:nvSpPr>
          <p:cNvPr id="4" name="Platshållare för sidfot 3">
            <a:extLst>
              <a:ext uri="{FF2B5EF4-FFF2-40B4-BE49-F238E27FC236}">
                <a16:creationId xmlns:a16="http://schemas.microsoft.com/office/drawing/2014/main" id="{D7F6D792-307D-41D8-BDB2-31D514A39F5F}"/>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D622D01E-5DFE-4C15-AEC7-D450A42A318C}"/>
              </a:ext>
            </a:extLst>
          </p:cNvPr>
          <p:cNvSpPr>
            <a:spLocks noGrp="1"/>
          </p:cNvSpPr>
          <p:nvPr>
            <p:ph type="sldNum" sz="quarter" idx="12"/>
          </p:nvPr>
        </p:nvSpPr>
        <p:spPr/>
        <p:txBody>
          <a:bodyPr/>
          <a:lstStyle/>
          <a:p>
            <a:fld id="{AE086683-F536-42AB-ABBC-F4803DFE8DBC}" type="slidenum">
              <a:rPr lang="sv-SE" smtClean="0"/>
              <a:pPr/>
              <a:t>‹#›</a:t>
            </a:fld>
            <a:endParaRPr lang="sv-SE" dirty="0"/>
          </a:p>
        </p:txBody>
      </p:sp>
      <p:sp>
        <p:nvSpPr>
          <p:cNvPr id="6" name="Rubrik 5">
            <a:extLst>
              <a:ext uri="{FF2B5EF4-FFF2-40B4-BE49-F238E27FC236}">
                <a16:creationId xmlns:a16="http://schemas.microsoft.com/office/drawing/2014/main" id="{C9237CA1-FA1D-4338-A3D6-BD87DF136C97}"/>
              </a:ext>
            </a:extLst>
          </p:cNvPr>
          <p:cNvSpPr>
            <a:spLocks noGrp="1"/>
          </p:cNvSpPr>
          <p:nvPr>
            <p:ph type="title"/>
          </p:nvPr>
        </p:nvSpPr>
        <p:spPr/>
        <p:txBody>
          <a:bodyPr/>
          <a:lstStyle/>
          <a:p>
            <a:r>
              <a:rPr lang="sv-SE"/>
              <a:t>Klicka här för att ändra mall för rubrikformat</a:t>
            </a:r>
            <a:endParaRPr lang="sv-SE" dirty="0"/>
          </a:p>
        </p:txBody>
      </p:sp>
      <p:sp>
        <p:nvSpPr>
          <p:cNvPr id="8" name="Platshållare för innehåll 6">
            <a:extLst>
              <a:ext uri="{FF2B5EF4-FFF2-40B4-BE49-F238E27FC236}">
                <a16:creationId xmlns:a16="http://schemas.microsoft.com/office/drawing/2014/main" id="{583AFD34-EA27-4E3C-AB94-6C277219D9D1}"/>
              </a:ext>
            </a:extLst>
          </p:cNvPr>
          <p:cNvSpPr>
            <a:spLocks noGrp="1"/>
          </p:cNvSpPr>
          <p:nvPr>
            <p:ph sz="quarter" idx="13"/>
          </p:nvPr>
        </p:nvSpPr>
        <p:spPr>
          <a:xfrm>
            <a:off x="595382" y="2836069"/>
            <a:ext cx="10010633" cy="304085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text 8">
            <a:extLst>
              <a:ext uri="{FF2B5EF4-FFF2-40B4-BE49-F238E27FC236}">
                <a16:creationId xmlns:a16="http://schemas.microsoft.com/office/drawing/2014/main" id="{9CBEC2ED-D7FE-42AB-A148-474606E2D12F}"/>
              </a:ext>
            </a:extLst>
          </p:cNvPr>
          <p:cNvSpPr>
            <a:spLocks noGrp="1"/>
          </p:cNvSpPr>
          <p:nvPr>
            <p:ph type="body" sz="quarter" idx="14" hasCustomPrompt="1"/>
          </p:nvPr>
        </p:nvSpPr>
        <p:spPr>
          <a:xfrm>
            <a:off x="595383" y="2024063"/>
            <a:ext cx="10037692" cy="566737"/>
          </a:xfrm>
        </p:spPr>
        <p:txBody>
          <a:bodyPr/>
          <a:lstStyle>
            <a:lvl1pPr marL="0" indent="0">
              <a:buNone/>
              <a:defRPr sz="2400"/>
            </a:lvl1pPr>
          </a:lstStyle>
          <a:p>
            <a:pPr lvl="0"/>
            <a:r>
              <a:rPr lang="sv-SE" dirty="0"/>
              <a:t>Underrubrik</a:t>
            </a:r>
          </a:p>
        </p:txBody>
      </p:sp>
    </p:spTree>
    <p:extLst>
      <p:ext uri="{BB962C8B-B14F-4D97-AF65-F5344CB8AC3E}">
        <p14:creationId xmlns:p14="http://schemas.microsoft.com/office/powerpoint/2010/main" val="12687769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52683E2-9A31-4B47-ACFE-390B6E0AF714}"/>
              </a:ext>
            </a:extLst>
          </p:cNvPr>
          <p:cNvSpPr>
            <a:spLocks noGrp="1"/>
          </p:cNvSpPr>
          <p:nvPr>
            <p:ph type="title"/>
          </p:nvPr>
        </p:nvSpPr>
        <p:spPr>
          <a:xfrm>
            <a:off x="587375" y="1018382"/>
            <a:ext cx="10037692" cy="760413"/>
          </a:xfrm>
          <a:prstGeom prst="rect">
            <a:avLst/>
          </a:prstGeom>
        </p:spPr>
        <p:txBody>
          <a:bodyPr vert="horz" lIns="0" tIns="0" rIns="0" bIns="0" rtlCol="0" anchor="t">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81C0710F-3CB3-4F01-9977-A1A69928F1E2}"/>
              </a:ext>
            </a:extLst>
          </p:cNvPr>
          <p:cNvSpPr>
            <a:spLocks noGrp="1"/>
          </p:cNvSpPr>
          <p:nvPr>
            <p:ph type="body" idx="1"/>
          </p:nvPr>
        </p:nvSpPr>
        <p:spPr>
          <a:xfrm>
            <a:off x="595383" y="2022764"/>
            <a:ext cx="10037692" cy="3816854"/>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a:p>
            <a:pPr lvl="5"/>
            <a:r>
              <a:rPr lang="sv-SE" dirty="0"/>
              <a:t>Nivå 6</a:t>
            </a:r>
          </a:p>
          <a:p>
            <a:pPr lvl="6"/>
            <a:r>
              <a:rPr lang="sv-SE" dirty="0"/>
              <a:t>Nivå 7</a:t>
            </a:r>
          </a:p>
          <a:p>
            <a:pPr lvl="7"/>
            <a:r>
              <a:rPr lang="sv-SE" dirty="0"/>
              <a:t>Nivå 8</a:t>
            </a:r>
          </a:p>
          <a:p>
            <a:pPr lvl="8"/>
            <a:r>
              <a:rPr lang="sv-SE" dirty="0"/>
              <a:t>Nivå 9</a:t>
            </a:r>
          </a:p>
        </p:txBody>
      </p:sp>
      <p:sp>
        <p:nvSpPr>
          <p:cNvPr id="4" name="Platshållare för datum 3">
            <a:extLst>
              <a:ext uri="{FF2B5EF4-FFF2-40B4-BE49-F238E27FC236}">
                <a16:creationId xmlns:a16="http://schemas.microsoft.com/office/drawing/2014/main" id="{907D54BB-8EC7-458A-A082-8AF4306364DF}"/>
              </a:ext>
            </a:extLst>
          </p:cNvPr>
          <p:cNvSpPr>
            <a:spLocks noGrp="1"/>
          </p:cNvSpPr>
          <p:nvPr>
            <p:ph type="dt" sz="half" idx="2"/>
          </p:nvPr>
        </p:nvSpPr>
        <p:spPr>
          <a:xfrm>
            <a:off x="595383" y="6427878"/>
            <a:ext cx="1592885" cy="261040"/>
          </a:xfrm>
          <a:prstGeom prst="rect">
            <a:avLst/>
          </a:prstGeom>
        </p:spPr>
        <p:txBody>
          <a:bodyPr vert="horz" lIns="0" tIns="0" rIns="0" bIns="0" rtlCol="0" anchor="b">
            <a:noAutofit/>
          </a:bodyPr>
          <a:lstStyle>
            <a:lvl1pPr algn="l">
              <a:defRPr sz="900">
                <a:solidFill>
                  <a:schemeClr val="tx1"/>
                </a:solidFill>
              </a:defRPr>
            </a:lvl1pPr>
          </a:lstStyle>
          <a:p>
            <a:fld id="{F6BBE3CC-72B2-48F1-9686-953CC4D962D3}" type="datetime1">
              <a:rPr lang="sv-SE" smtClean="0"/>
              <a:t>2024-03-20</a:t>
            </a:fld>
            <a:endParaRPr lang="sv-SE" dirty="0"/>
          </a:p>
        </p:txBody>
      </p:sp>
      <p:sp>
        <p:nvSpPr>
          <p:cNvPr id="5" name="Platshållare för sidfot 4">
            <a:extLst>
              <a:ext uri="{FF2B5EF4-FFF2-40B4-BE49-F238E27FC236}">
                <a16:creationId xmlns:a16="http://schemas.microsoft.com/office/drawing/2014/main" id="{5C0A3ABB-C906-40E9-AF35-0DB0B3403226}"/>
              </a:ext>
            </a:extLst>
          </p:cNvPr>
          <p:cNvSpPr>
            <a:spLocks noGrp="1"/>
          </p:cNvSpPr>
          <p:nvPr>
            <p:ph type="ftr" sz="quarter" idx="3"/>
          </p:nvPr>
        </p:nvSpPr>
        <p:spPr>
          <a:xfrm>
            <a:off x="7347817" y="186212"/>
            <a:ext cx="4114800" cy="171849"/>
          </a:xfrm>
          <a:prstGeom prst="rect">
            <a:avLst/>
          </a:prstGeom>
        </p:spPr>
        <p:txBody>
          <a:bodyPr vert="horz" lIns="0" tIns="0" rIns="0" bIns="0" rtlCol="0" anchor="b">
            <a:noAutofit/>
          </a:bodyPr>
          <a:lstStyle>
            <a:lvl1pPr algn="r">
              <a:defRPr sz="800">
                <a:solidFill>
                  <a:schemeClr val="tx1"/>
                </a:solidFill>
                <a:latin typeface="Helvetica" pitchFamily="50" charset="0"/>
              </a:defRPr>
            </a:lvl1pPr>
          </a:lstStyle>
          <a:p>
            <a:endParaRPr lang="sv-SE" dirty="0"/>
          </a:p>
        </p:txBody>
      </p:sp>
      <p:sp>
        <p:nvSpPr>
          <p:cNvPr id="6" name="Platshållare för bildnummer 5">
            <a:extLst>
              <a:ext uri="{FF2B5EF4-FFF2-40B4-BE49-F238E27FC236}">
                <a16:creationId xmlns:a16="http://schemas.microsoft.com/office/drawing/2014/main" id="{37249AA9-CC7D-40E0-9894-3652F2EE8CF5}"/>
              </a:ext>
            </a:extLst>
          </p:cNvPr>
          <p:cNvSpPr>
            <a:spLocks noGrp="1"/>
          </p:cNvSpPr>
          <p:nvPr>
            <p:ph type="sldNum" sz="quarter" idx="4"/>
          </p:nvPr>
        </p:nvSpPr>
        <p:spPr>
          <a:xfrm>
            <a:off x="11510242" y="186212"/>
            <a:ext cx="241301" cy="171849"/>
          </a:xfrm>
          <a:prstGeom prst="rect">
            <a:avLst/>
          </a:prstGeom>
        </p:spPr>
        <p:txBody>
          <a:bodyPr vert="horz" lIns="0" tIns="0" rIns="0" bIns="0" rtlCol="0" anchor="b">
            <a:noAutofit/>
          </a:bodyPr>
          <a:lstStyle>
            <a:lvl1pPr algn="r">
              <a:defRPr sz="800">
                <a:solidFill>
                  <a:schemeClr val="tx1"/>
                </a:solidFill>
                <a:latin typeface="Helvetica" pitchFamily="50" charset="0"/>
              </a:defRPr>
            </a:lvl1pPr>
          </a:lstStyle>
          <a:p>
            <a:fld id="{AE086683-F536-42AB-ABBC-F4803DFE8DBC}" type="slidenum">
              <a:rPr lang="sv-SE" smtClean="0"/>
              <a:pPr/>
              <a:t>‹#›</a:t>
            </a:fld>
            <a:endParaRPr lang="sv-SE" dirty="0"/>
          </a:p>
        </p:txBody>
      </p:sp>
      <p:sp>
        <p:nvSpPr>
          <p:cNvPr id="9" name="textruta 8">
            <a:extLst>
              <a:ext uri="{FF2B5EF4-FFF2-40B4-BE49-F238E27FC236}">
                <a16:creationId xmlns:a16="http://schemas.microsoft.com/office/drawing/2014/main" id="{0C02FD23-7A5C-4B93-AB10-7CA127201783}"/>
              </a:ext>
            </a:extLst>
          </p:cNvPr>
          <p:cNvSpPr txBox="1"/>
          <p:nvPr userDrawn="1"/>
        </p:nvSpPr>
        <p:spPr>
          <a:xfrm>
            <a:off x="595383" y="86288"/>
            <a:ext cx="2000035" cy="246221"/>
          </a:xfrm>
          <a:prstGeom prst="rect">
            <a:avLst/>
          </a:prstGeom>
          <a:noFill/>
        </p:spPr>
        <p:txBody>
          <a:bodyPr wrap="square" lIns="0" tIns="0" rIns="0" bIns="0" rtlCol="0" anchor="b">
            <a:spAutoFit/>
          </a:bodyPr>
          <a:lstStyle/>
          <a:p>
            <a:r>
              <a:rPr lang="sv-SE" sz="800" spc="20" baseline="0" dirty="0">
                <a:solidFill>
                  <a:schemeClr val="tx1"/>
                </a:solidFill>
                <a:latin typeface="Helvetica" pitchFamily="50" charset="0"/>
              </a:rPr>
              <a:t>IHPU– Psykologiutbildarna</a:t>
            </a:r>
          </a:p>
          <a:p>
            <a:r>
              <a:rPr lang="sv-SE" sz="800" spc="20" baseline="0" dirty="0">
                <a:solidFill>
                  <a:schemeClr val="tx1"/>
                </a:solidFill>
                <a:latin typeface="Helvetica" pitchFamily="50" charset="0"/>
              </a:rPr>
              <a:t>Psykologförbundet</a:t>
            </a:r>
          </a:p>
        </p:txBody>
      </p:sp>
    </p:spTree>
    <p:extLst>
      <p:ext uri="{BB962C8B-B14F-4D97-AF65-F5344CB8AC3E}">
        <p14:creationId xmlns:p14="http://schemas.microsoft.com/office/powerpoint/2010/main" val="149138282"/>
      </p:ext>
    </p:extLst>
  </p:cSld>
  <p:clrMap bg1="lt1" tx1="dk1" bg2="lt2" tx2="dk2" accent1="accent1" accent2="accent2" accent3="accent3" accent4="accent4" accent5="accent5" accent6="accent6" hlink="hlink" folHlink="folHlink"/>
  <p:sldLayoutIdLst>
    <p:sldLayoutId id="2147483658" r:id="rId1"/>
    <p:sldLayoutId id="2147483660" r:id="rId2"/>
    <p:sldLayoutId id="2147483661" r:id="rId3"/>
    <p:sldLayoutId id="2147483652" r:id="rId4"/>
    <p:sldLayoutId id="2147483663" r:id="rId5"/>
    <p:sldLayoutId id="2147483681" r:id="rId6"/>
    <p:sldLayoutId id="2147483682" r:id="rId7"/>
    <p:sldLayoutId id="2147483688" r:id="rId8"/>
    <p:sldLayoutId id="2147483689" r:id="rId9"/>
    <p:sldLayoutId id="2147483685" r:id="rId10"/>
    <p:sldLayoutId id="2147483687" r:id="rId11"/>
    <p:sldLayoutId id="2147483654" r:id="rId12"/>
    <p:sldLayoutId id="2147483665" r:id="rId13"/>
    <p:sldLayoutId id="2147483655" r:id="rId14"/>
    <p:sldLayoutId id="2147483671" r:id="rId15"/>
    <p:sldLayoutId id="2147483672" r:id="rId16"/>
    <p:sldLayoutId id="2147483673" r:id="rId17"/>
    <p:sldLayoutId id="2147483674" r:id="rId18"/>
    <p:sldLayoutId id="2147483677" r:id="rId19"/>
    <p:sldLayoutId id="2147483676" r:id="rId20"/>
    <p:sldLayoutId id="2147483683" r:id="rId21"/>
    <p:sldLayoutId id="2147483684" r:id="rId22"/>
    <p:sldLayoutId id="2147483680" r:id="rId23"/>
    <p:sldLayoutId id="2147483690" r:id="rId24"/>
    <p:sldLayoutId id="2147483691" r:id="rId25"/>
    <p:sldLayoutId id="2147483692" r:id="rId26"/>
  </p:sldLayoutIdLst>
  <p:hf hd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70" userDrawn="1">
          <p15:clr>
            <a:srgbClr val="F26B43"/>
          </p15:clr>
        </p15:guide>
        <p15:guide id="4" pos="6698" userDrawn="1">
          <p15:clr>
            <a:srgbClr val="F26B43"/>
          </p15:clr>
        </p15:guide>
        <p15:guide id="5" orient="horz" pos="1275" userDrawn="1">
          <p15:clr>
            <a:srgbClr val="F26B43"/>
          </p15:clr>
        </p15:guide>
        <p15:guide id="6" orient="horz" pos="1117" userDrawn="1">
          <p15:clr>
            <a:srgbClr val="F26B43"/>
          </p15:clr>
        </p15:guide>
        <p15:guide id="7" pos="7423" userDrawn="1">
          <p15:clr>
            <a:srgbClr val="F26B43"/>
          </p15:clr>
        </p15:guide>
        <p15:guide id="8" pos="257" userDrawn="1">
          <p15:clr>
            <a:srgbClr val="F26B43"/>
          </p15:clr>
        </p15:guide>
        <p15:guide id="9" orient="horz" pos="640" userDrawn="1">
          <p15:clr>
            <a:srgbClr val="F26B43"/>
          </p15:clr>
        </p15:guide>
        <p15:guide id="10" orient="horz" pos="370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s://ui.ungpd.com/Surveys/27b2e38b-a2e4-4601-a284-59996b758b49"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notesSlide" Target="../notesSlides/notesSlide24.xml"/><Relationship Id="rId1" Type="http://schemas.openxmlformats.org/officeDocument/2006/relationships/slideLayout" Target="../slideLayouts/slideLayout25.xml"/><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hyperlink" Target="https://ui.ungpd.com/Surveys/bfd8d052-8951-433f-b2d9-ace0aca4fa57" TargetMode="External"/><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s://eur04.safelinks.protection.outlook.com/?url=https%3A%2F%2Fui.ungpd.com%2FSurveys%2F443f98ac-248e-4d75-b7e1-1faf8ee1c43c&amp;data=05%7C01%7Celin.wesslander%40psykologforbundet.se%7C0e69f303a2f3478c1d4908dac3f91ec7%7C915dfc432ded493cb0723a3e3b2974a0%7C0%7C0%7C638037771979901653%7CUnknown%7CTWFpbGZsb3d8eyJWIjoiMC4wLjAwMDAiLCJQIjoiV2luMzIiLCJBTiI6Ik1haWwiLCJXVCI6Mn0%3D%7C3000%7C%7C%7C&amp;sdata=%2BHKAq8yg8EQJcswwZsJWlRhQe0SCAe%2FObugw5tAmWtk%3D&amp;reserved=0" TargetMode="External"/><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59BBAC7E-6C23-42B2-8F22-4F9B645370CC}"/>
              </a:ext>
            </a:extLst>
          </p:cNvPr>
          <p:cNvSpPr>
            <a:spLocks noGrp="1"/>
          </p:cNvSpPr>
          <p:nvPr>
            <p:ph type="sldNum" sz="quarter" idx="12"/>
          </p:nvPr>
        </p:nvSpPr>
        <p:spPr/>
        <p:txBody>
          <a:bodyPr/>
          <a:lstStyle/>
          <a:p>
            <a:fld id="{AE086683-F536-42AB-ABBC-F4803DFE8DBC}" type="slidenum">
              <a:rPr lang="sv-SE" smtClean="0"/>
              <a:t>1</a:t>
            </a:fld>
            <a:endParaRPr lang="sv-SE" dirty="0"/>
          </a:p>
        </p:txBody>
      </p:sp>
    </p:spTree>
    <p:extLst>
      <p:ext uri="{BB962C8B-B14F-4D97-AF65-F5344CB8AC3E}">
        <p14:creationId xmlns:p14="http://schemas.microsoft.com/office/powerpoint/2010/main" val="4188155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DA9045FB-5F06-356B-DC70-A1E366172779}"/>
              </a:ext>
            </a:extLst>
          </p:cNvPr>
          <p:cNvSpPr>
            <a:spLocks noGrp="1"/>
          </p:cNvSpPr>
          <p:nvPr>
            <p:ph type="title"/>
          </p:nvPr>
        </p:nvSpPr>
        <p:spPr>
          <a:xfrm>
            <a:off x="587375" y="1018382"/>
            <a:ext cx="10037692" cy="760413"/>
          </a:xfrm>
        </p:spPr>
        <p:txBody>
          <a:bodyPr anchor="t">
            <a:normAutofit/>
          </a:bodyPr>
          <a:lstStyle/>
          <a:p>
            <a:r>
              <a:rPr lang="sv-SE" dirty="0">
                <a:solidFill>
                  <a:schemeClr val="bg2"/>
                </a:solidFill>
              </a:rPr>
              <a:t>Innehåll &amp; upplägg</a:t>
            </a:r>
          </a:p>
        </p:txBody>
      </p:sp>
      <p:graphicFrame>
        <p:nvGraphicFramePr>
          <p:cNvPr id="7" name="Platshållare för innehåll 1">
            <a:extLst>
              <a:ext uri="{FF2B5EF4-FFF2-40B4-BE49-F238E27FC236}">
                <a16:creationId xmlns:a16="http://schemas.microsoft.com/office/drawing/2014/main" id="{C32D3C64-CA02-8821-23DB-FEFE8BDBDC01}"/>
              </a:ext>
            </a:extLst>
          </p:cNvPr>
          <p:cNvGraphicFramePr>
            <a:graphicFrameLocks noGrp="1"/>
          </p:cNvGraphicFramePr>
          <p:nvPr>
            <p:ph sz="quarter" idx="13"/>
            <p:extLst>
              <p:ext uri="{D42A27DB-BD31-4B8C-83A1-F6EECF244321}">
                <p14:modId xmlns:p14="http://schemas.microsoft.com/office/powerpoint/2010/main" val="3791543817"/>
              </p:ext>
            </p:extLst>
          </p:nvPr>
        </p:nvGraphicFramePr>
        <p:xfrm>
          <a:off x="595382" y="2024063"/>
          <a:ext cx="10010633" cy="38528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72638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6" name="Footer Placeholder 2">
            <a:extLst>
              <a:ext uri="{FF2B5EF4-FFF2-40B4-BE49-F238E27FC236}">
                <a16:creationId xmlns:a16="http://schemas.microsoft.com/office/drawing/2014/main" id="{6612C834-8688-02AA-EC58-EB032595C34A}"/>
              </a:ext>
            </a:extLst>
          </p:cNvPr>
          <p:cNvSpPr>
            <a:spLocks noGrp="1"/>
          </p:cNvSpPr>
          <p:nvPr>
            <p:ph type="ftr" sz="quarter" idx="11"/>
          </p:nvPr>
        </p:nvSpPr>
        <p:spPr>
          <a:xfrm>
            <a:off x="7347817" y="186212"/>
            <a:ext cx="4114800" cy="171849"/>
          </a:xfrm>
        </p:spPr>
        <p:txBody>
          <a:bodyPr/>
          <a:lstStyle/>
          <a:p>
            <a:endParaRPr lang="sv-SE"/>
          </a:p>
        </p:txBody>
      </p:sp>
      <p:sp>
        <p:nvSpPr>
          <p:cNvPr id="4" name="Platshållare för bildnummer 3">
            <a:extLst>
              <a:ext uri="{FF2B5EF4-FFF2-40B4-BE49-F238E27FC236}">
                <a16:creationId xmlns:a16="http://schemas.microsoft.com/office/drawing/2014/main" id="{F2562ACB-99F6-6889-E16F-2923A3844F59}"/>
              </a:ext>
            </a:extLst>
          </p:cNvPr>
          <p:cNvSpPr>
            <a:spLocks noGrp="1"/>
          </p:cNvSpPr>
          <p:nvPr>
            <p:ph type="sldNum" sz="quarter" idx="12"/>
          </p:nvPr>
        </p:nvSpPr>
        <p:spPr>
          <a:xfrm>
            <a:off x="11510242" y="186212"/>
            <a:ext cx="241301" cy="171849"/>
          </a:xfrm>
        </p:spPr>
        <p:txBody>
          <a:bodyPr anchor="b">
            <a:normAutofit/>
          </a:bodyPr>
          <a:lstStyle/>
          <a:p>
            <a:pPr>
              <a:spcAft>
                <a:spcPts val="600"/>
              </a:spcAft>
            </a:pPr>
            <a:fld id="{AE086683-F536-42AB-ABBC-F4803DFE8DBC}" type="slidenum">
              <a:rPr lang="sv-SE" smtClean="0"/>
              <a:pPr>
                <a:spcAft>
                  <a:spcPts val="600"/>
                </a:spcAft>
              </a:pPr>
              <a:t>11</a:t>
            </a:fld>
            <a:endParaRPr lang="sv-SE"/>
          </a:p>
        </p:txBody>
      </p:sp>
      <p:sp>
        <p:nvSpPr>
          <p:cNvPr id="5" name="Rubrik 4">
            <a:extLst>
              <a:ext uri="{FF2B5EF4-FFF2-40B4-BE49-F238E27FC236}">
                <a16:creationId xmlns:a16="http://schemas.microsoft.com/office/drawing/2014/main" id="{DA9045FB-5F06-356B-DC70-A1E366172779}"/>
              </a:ext>
            </a:extLst>
          </p:cNvPr>
          <p:cNvSpPr>
            <a:spLocks noGrp="1"/>
          </p:cNvSpPr>
          <p:nvPr>
            <p:ph type="title"/>
          </p:nvPr>
        </p:nvSpPr>
        <p:spPr>
          <a:xfrm>
            <a:off x="587375" y="1018382"/>
            <a:ext cx="10037692" cy="760413"/>
          </a:xfrm>
        </p:spPr>
        <p:txBody>
          <a:bodyPr anchor="t">
            <a:normAutofit/>
          </a:bodyPr>
          <a:lstStyle/>
          <a:p>
            <a:r>
              <a:rPr lang="sv-SE" dirty="0">
                <a:solidFill>
                  <a:schemeClr val="bg2"/>
                </a:solidFill>
              </a:rPr>
              <a:t>Ledarskapsblocket – rekommenderat innehåll</a:t>
            </a:r>
          </a:p>
        </p:txBody>
      </p:sp>
      <p:graphicFrame>
        <p:nvGraphicFramePr>
          <p:cNvPr id="7" name="Platshållare för innehåll 1">
            <a:extLst>
              <a:ext uri="{FF2B5EF4-FFF2-40B4-BE49-F238E27FC236}">
                <a16:creationId xmlns:a16="http://schemas.microsoft.com/office/drawing/2014/main" id="{A0C49F22-EAF4-E9D0-124E-83ED173DFDBE}"/>
              </a:ext>
            </a:extLst>
          </p:cNvPr>
          <p:cNvGraphicFramePr>
            <a:graphicFrameLocks noGrp="1"/>
          </p:cNvGraphicFramePr>
          <p:nvPr>
            <p:ph sz="quarter" idx="13"/>
          </p:nvPr>
        </p:nvGraphicFramePr>
        <p:xfrm>
          <a:off x="595382" y="2024063"/>
          <a:ext cx="10010633" cy="38528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76481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1" name="Footer Placeholder 2">
            <a:extLst>
              <a:ext uri="{FF2B5EF4-FFF2-40B4-BE49-F238E27FC236}">
                <a16:creationId xmlns:a16="http://schemas.microsoft.com/office/drawing/2014/main" id="{22033CE3-3EDE-DA1A-2F62-AE2740F961C5}"/>
              </a:ext>
            </a:extLst>
          </p:cNvPr>
          <p:cNvSpPr>
            <a:spLocks noGrp="1"/>
          </p:cNvSpPr>
          <p:nvPr>
            <p:ph type="ftr" sz="quarter" idx="11"/>
          </p:nvPr>
        </p:nvSpPr>
        <p:spPr>
          <a:xfrm>
            <a:off x="7347817" y="186212"/>
            <a:ext cx="4114800" cy="171849"/>
          </a:xfrm>
        </p:spPr>
        <p:txBody>
          <a:bodyPr/>
          <a:lstStyle/>
          <a:p>
            <a:endParaRPr lang="sv-SE"/>
          </a:p>
        </p:txBody>
      </p:sp>
      <p:sp>
        <p:nvSpPr>
          <p:cNvPr id="4" name="Platshållare för bildnummer 3">
            <a:extLst>
              <a:ext uri="{FF2B5EF4-FFF2-40B4-BE49-F238E27FC236}">
                <a16:creationId xmlns:a16="http://schemas.microsoft.com/office/drawing/2014/main" id="{F2562ACB-99F6-6889-E16F-2923A3844F59}"/>
              </a:ext>
            </a:extLst>
          </p:cNvPr>
          <p:cNvSpPr>
            <a:spLocks noGrp="1"/>
          </p:cNvSpPr>
          <p:nvPr>
            <p:ph type="sldNum" sz="quarter" idx="12"/>
          </p:nvPr>
        </p:nvSpPr>
        <p:spPr>
          <a:xfrm>
            <a:off x="11510242" y="186212"/>
            <a:ext cx="241301" cy="171849"/>
          </a:xfrm>
        </p:spPr>
        <p:txBody>
          <a:bodyPr anchor="b">
            <a:normAutofit/>
          </a:bodyPr>
          <a:lstStyle/>
          <a:p>
            <a:pPr>
              <a:spcAft>
                <a:spcPts val="600"/>
              </a:spcAft>
            </a:pPr>
            <a:fld id="{AE086683-F536-42AB-ABBC-F4803DFE8DBC}" type="slidenum">
              <a:rPr lang="sv-SE" smtClean="0"/>
              <a:pPr>
                <a:spcAft>
                  <a:spcPts val="600"/>
                </a:spcAft>
              </a:pPr>
              <a:t>12</a:t>
            </a:fld>
            <a:endParaRPr lang="sv-SE"/>
          </a:p>
        </p:txBody>
      </p:sp>
      <p:sp>
        <p:nvSpPr>
          <p:cNvPr id="5" name="Rubrik 4">
            <a:extLst>
              <a:ext uri="{FF2B5EF4-FFF2-40B4-BE49-F238E27FC236}">
                <a16:creationId xmlns:a16="http://schemas.microsoft.com/office/drawing/2014/main" id="{DA9045FB-5F06-356B-DC70-A1E366172779}"/>
              </a:ext>
            </a:extLst>
          </p:cNvPr>
          <p:cNvSpPr>
            <a:spLocks noGrp="1"/>
          </p:cNvSpPr>
          <p:nvPr>
            <p:ph type="title"/>
          </p:nvPr>
        </p:nvSpPr>
        <p:spPr>
          <a:xfrm>
            <a:off x="587375" y="1018382"/>
            <a:ext cx="10037692" cy="760413"/>
          </a:xfrm>
        </p:spPr>
        <p:txBody>
          <a:bodyPr anchor="t">
            <a:normAutofit/>
          </a:bodyPr>
          <a:lstStyle/>
          <a:p>
            <a:r>
              <a:rPr lang="sv-SE" dirty="0">
                <a:solidFill>
                  <a:schemeClr val="bg2"/>
                </a:solidFill>
              </a:rPr>
              <a:t>Kurslitteratur</a:t>
            </a:r>
          </a:p>
        </p:txBody>
      </p:sp>
      <p:graphicFrame>
        <p:nvGraphicFramePr>
          <p:cNvPr id="7" name="Platshållare för innehåll 1">
            <a:extLst>
              <a:ext uri="{FF2B5EF4-FFF2-40B4-BE49-F238E27FC236}">
                <a16:creationId xmlns:a16="http://schemas.microsoft.com/office/drawing/2014/main" id="{C32D3C64-CA02-8821-23DB-FEFE8BDBDC01}"/>
              </a:ext>
            </a:extLst>
          </p:cNvPr>
          <p:cNvGraphicFramePr>
            <a:graphicFrameLocks noGrp="1"/>
          </p:cNvGraphicFramePr>
          <p:nvPr>
            <p:ph sz="quarter" idx="13"/>
          </p:nvPr>
        </p:nvGraphicFramePr>
        <p:xfrm>
          <a:off x="595382" y="2024063"/>
          <a:ext cx="10010633" cy="38528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59800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49A214C3-6C4B-5AD2-F840-1A174785ACA9}"/>
              </a:ext>
            </a:extLst>
          </p:cNvPr>
          <p:cNvSpPr>
            <a:spLocks noGrp="1"/>
          </p:cNvSpPr>
          <p:nvPr>
            <p:ph sz="quarter" idx="13"/>
          </p:nvPr>
        </p:nvSpPr>
        <p:spPr/>
        <p:txBody>
          <a:bodyPr/>
          <a:lstStyle/>
          <a:p>
            <a:pPr>
              <a:spcAft>
                <a:spcPts val="600"/>
              </a:spcAft>
            </a:pPr>
            <a:r>
              <a:rPr lang="sv-SE" sz="2400" dirty="0">
                <a:solidFill>
                  <a:schemeClr val="bg2"/>
                </a:solidFill>
                <a:effectLst/>
                <a:latin typeface="Helvetica Now Display" panose="020B0504030202020204" pitchFamily="34" charset="0"/>
                <a:ea typeface="Times New Roman" panose="02020603050405020304" pitchFamily="18" charset="0"/>
                <a:cs typeface="Times New Roman" panose="02020603050405020304" pitchFamily="18" charset="0"/>
              </a:rPr>
              <a:t>Specialistkollegium examineras genom närvaro, aktivt deltagande samt godkänt genomförande av nedanstående uppgifter eller motsvarande aktiviteter som bestäms i samråd mellan grupp och mentor:</a:t>
            </a:r>
          </a:p>
          <a:p>
            <a:pPr marL="800100" lvl="1" indent="-342900">
              <a:buFont typeface="Helvetica Now Text" panose="020B0504030202020204" pitchFamily="34" charset="0"/>
              <a:buChar char="-"/>
            </a:pPr>
            <a:r>
              <a:rPr lang="sv-SE" dirty="0">
                <a:solidFill>
                  <a:schemeClr val="bg2"/>
                </a:solidFill>
                <a:effectLst/>
                <a:latin typeface="Helvetica Now Display" panose="020B0504030202020204" pitchFamily="34" charset="0"/>
                <a:ea typeface="Times New Roman" panose="02020603050405020304" pitchFamily="18" charset="0"/>
                <a:cs typeface="Times New Roman" panose="02020603050405020304" pitchFamily="18" charset="0"/>
              </a:rPr>
              <a:t>Reflektionsarbete vid tre tillfällen utifrån ”utveckling i specialistrollen”</a:t>
            </a:r>
          </a:p>
          <a:p>
            <a:pPr marL="800100" lvl="1" indent="-342900">
              <a:buFont typeface="Helvetica Now Text" panose="020B0504030202020204" pitchFamily="34" charset="0"/>
              <a:buChar char="-"/>
            </a:pPr>
            <a:r>
              <a:rPr lang="sv-SE" dirty="0">
                <a:solidFill>
                  <a:schemeClr val="bg2"/>
                </a:solidFill>
                <a:effectLst/>
                <a:latin typeface="Helvetica Now Display" panose="020B0504030202020204" pitchFamily="34" charset="0"/>
                <a:ea typeface="Times New Roman" panose="02020603050405020304" pitchFamily="18" charset="0"/>
                <a:cs typeface="Times New Roman" panose="02020603050405020304" pitchFamily="18" charset="0"/>
              </a:rPr>
              <a:t>Hemuppgifter inom ledarskapsblocket</a:t>
            </a:r>
          </a:p>
          <a:p>
            <a:pPr marL="800100" lvl="1" indent="-342900">
              <a:buFont typeface="Helvetica Now Text" panose="020B0504030202020204" pitchFamily="34" charset="0"/>
              <a:buChar char="-"/>
            </a:pPr>
            <a:r>
              <a:rPr lang="sv-SE" dirty="0">
                <a:solidFill>
                  <a:schemeClr val="bg2"/>
                </a:solidFill>
                <a:latin typeface="Helvetica Now Display" panose="020B0504030202020204" pitchFamily="34" charset="0"/>
                <a:ea typeface="Times New Roman" panose="02020603050405020304" pitchFamily="18" charset="0"/>
                <a:cs typeface="Times New Roman" panose="02020603050405020304" pitchFamily="18" charset="0"/>
              </a:rPr>
              <a:t>Planera och genomföra förändringsarbete</a:t>
            </a:r>
            <a:endParaRPr lang="sv-SE" dirty="0">
              <a:solidFill>
                <a:schemeClr val="bg2"/>
              </a:solidFill>
              <a:effectLst/>
              <a:latin typeface="Helvetica Now Display" panose="020B0504030202020204" pitchFamily="34" charset="0"/>
              <a:ea typeface="Times New Roman" panose="02020603050405020304" pitchFamily="18" charset="0"/>
              <a:cs typeface="Times New Roman" panose="02020603050405020304" pitchFamily="18" charset="0"/>
            </a:endParaRPr>
          </a:p>
          <a:p>
            <a:pPr marL="800100" lvl="1" indent="-342900">
              <a:spcAft>
                <a:spcPts val="600"/>
              </a:spcAft>
              <a:buFont typeface="Helvetica Now Text" panose="020B0504030202020204" pitchFamily="34" charset="0"/>
              <a:buChar char="-"/>
            </a:pPr>
            <a:r>
              <a:rPr lang="sv-SE" dirty="0">
                <a:solidFill>
                  <a:schemeClr val="bg2"/>
                </a:solidFill>
                <a:effectLst/>
                <a:latin typeface="Helvetica Now Display" panose="020B0504030202020204" pitchFamily="34" charset="0"/>
                <a:ea typeface="Times New Roman" panose="02020603050405020304" pitchFamily="18" charset="0"/>
                <a:cs typeface="Times New Roman" panose="02020603050405020304" pitchFamily="18" charset="0"/>
              </a:rPr>
              <a:t>Presentation av eget förändringsarbete</a:t>
            </a:r>
          </a:p>
          <a:p>
            <a:endParaRPr lang="sv-SE" dirty="0">
              <a:solidFill>
                <a:schemeClr val="bg2"/>
              </a:solidFill>
            </a:endParaRPr>
          </a:p>
        </p:txBody>
      </p:sp>
      <p:sp>
        <p:nvSpPr>
          <p:cNvPr id="4" name="Platshållare för bildnummer 3">
            <a:extLst>
              <a:ext uri="{FF2B5EF4-FFF2-40B4-BE49-F238E27FC236}">
                <a16:creationId xmlns:a16="http://schemas.microsoft.com/office/drawing/2014/main" id="{5DF48DC1-E1B3-6E95-34C6-5BAD1A14DCD4}"/>
              </a:ext>
            </a:extLst>
          </p:cNvPr>
          <p:cNvSpPr>
            <a:spLocks noGrp="1"/>
          </p:cNvSpPr>
          <p:nvPr>
            <p:ph type="sldNum" sz="quarter" idx="12"/>
          </p:nvPr>
        </p:nvSpPr>
        <p:spPr/>
        <p:txBody>
          <a:bodyPr/>
          <a:lstStyle/>
          <a:p>
            <a:fld id="{AE086683-F536-42AB-ABBC-F4803DFE8DBC}" type="slidenum">
              <a:rPr lang="sv-SE" smtClean="0"/>
              <a:pPr/>
              <a:t>13</a:t>
            </a:fld>
            <a:endParaRPr lang="sv-SE" dirty="0"/>
          </a:p>
        </p:txBody>
      </p:sp>
      <p:sp>
        <p:nvSpPr>
          <p:cNvPr id="6" name="Rubrik 5">
            <a:extLst>
              <a:ext uri="{FF2B5EF4-FFF2-40B4-BE49-F238E27FC236}">
                <a16:creationId xmlns:a16="http://schemas.microsoft.com/office/drawing/2014/main" id="{32E17C4F-6137-643E-547E-D45C4BA54F7A}"/>
              </a:ext>
            </a:extLst>
          </p:cNvPr>
          <p:cNvSpPr>
            <a:spLocks noGrp="1"/>
          </p:cNvSpPr>
          <p:nvPr>
            <p:ph type="title"/>
          </p:nvPr>
        </p:nvSpPr>
        <p:spPr/>
        <p:txBody>
          <a:bodyPr/>
          <a:lstStyle/>
          <a:p>
            <a:r>
              <a:rPr lang="sv-SE" dirty="0">
                <a:solidFill>
                  <a:schemeClr val="bg2"/>
                </a:solidFill>
                <a:latin typeface="Helvetica Now Display" panose="020B0504030202020204" pitchFamily="34" charset="0"/>
              </a:rPr>
              <a:t>Examination</a:t>
            </a:r>
          </a:p>
        </p:txBody>
      </p:sp>
    </p:spTree>
    <p:extLst>
      <p:ext uri="{BB962C8B-B14F-4D97-AF65-F5344CB8AC3E}">
        <p14:creationId xmlns:p14="http://schemas.microsoft.com/office/powerpoint/2010/main" val="944598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49A214C3-6C4B-5AD2-F840-1A174785ACA9}"/>
              </a:ext>
            </a:extLst>
          </p:cNvPr>
          <p:cNvSpPr>
            <a:spLocks noGrp="1"/>
          </p:cNvSpPr>
          <p:nvPr>
            <p:ph sz="quarter" idx="13"/>
          </p:nvPr>
        </p:nvSpPr>
        <p:spPr/>
        <p:txBody>
          <a:bodyPr/>
          <a:lstStyle/>
          <a:p>
            <a:pPr>
              <a:spcAft>
                <a:spcPts val="600"/>
              </a:spcAft>
            </a:pPr>
            <a:r>
              <a:rPr lang="sv-SE" sz="2400" dirty="0">
                <a:solidFill>
                  <a:schemeClr val="bg2"/>
                </a:solidFill>
                <a:effectLst/>
                <a:latin typeface="Helvetica Now Display" panose="020B0504030202020204" pitchFamily="34" charset="0"/>
                <a:ea typeface="Times New Roman" panose="02020603050405020304" pitchFamily="18" charset="0"/>
                <a:cs typeface="Times New Roman" panose="02020603050405020304" pitchFamily="18" charset="0"/>
              </a:rPr>
              <a:t>75 % närvaro krävs </a:t>
            </a:r>
            <a:r>
              <a:rPr lang="sv-SE" sz="2400" dirty="0">
                <a:solidFill>
                  <a:schemeClr val="bg2"/>
                </a:solidFill>
                <a:latin typeface="Helvetica Now Display" panose="020B0504030202020204" pitchFamily="34" charset="0"/>
                <a:ea typeface="Times New Roman" panose="02020603050405020304" pitchFamily="18" charset="0"/>
                <a:cs typeface="Times New Roman" panose="02020603050405020304" pitchFamily="18" charset="0"/>
              </a:rPr>
              <a:t>– komplettering inom kollegiet vid all frånvaro</a:t>
            </a:r>
            <a:endParaRPr lang="sv-SE" sz="2400" dirty="0">
              <a:solidFill>
                <a:schemeClr val="bg2"/>
              </a:solidFill>
              <a:effectLst/>
              <a:latin typeface="Helvetica Now Display" panose="020B0504030202020204" pitchFamily="34" charset="0"/>
              <a:ea typeface="Times New Roman" panose="02020603050405020304" pitchFamily="18" charset="0"/>
              <a:cs typeface="Times New Roman" panose="02020603050405020304" pitchFamily="18" charset="0"/>
            </a:endParaRPr>
          </a:p>
          <a:p>
            <a:pPr>
              <a:spcAft>
                <a:spcPts val="600"/>
              </a:spcAft>
            </a:pPr>
            <a:r>
              <a:rPr lang="sv-SE" sz="2400" dirty="0">
                <a:solidFill>
                  <a:schemeClr val="bg2"/>
                </a:solidFill>
                <a:effectLst/>
                <a:latin typeface="Helvetica Now Display" panose="020B0504030202020204" pitchFamily="34" charset="0"/>
                <a:ea typeface="Times New Roman" panose="02020603050405020304" pitchFamily="18" charset="0"/>
                <a:cs typeface="Times New Roman" panose="02020603050405020304" pitchFamily="18" charset="0"/>
              </a:rPr>
              <a:t>50-75 % närvaro - samlingskollegium (4 träffar under 1 år)</a:t>
            </a:r>
          </a:p>
          <a:p>
            <a:pPr>
              <a:spcAft>
                <a:spcPts val="600"/>
              </a:spcAft>
            </a:pPr>
            <a:r>
              <a:rPr lang="sv-SE" sz="2400" dirty="0">
                <a:solidFill>
                  <a:schemeClr val="bg2"/>
                </a:solidFill>
                <a:effectLst/>
                <a:latin typeface="Helvetica Now Display" panose="020B0504030202020204" pitchFamily="34" charset="0"/>
                <a:ea typeface="Times New Roman" panose="02020603050405020304" pitchFamily="18" charset="0"/>
                <a:cs typeface="Times New Roman" panose="02020603050405020304" pitchFamily="18" charset="0"/>
              </a:rPr>
              <a:t>0-50 % närvaro - gå om kollegiet</a:t>
            </a:r>
          </a:p>
          <a:p>
            <a:endParaRPr lang="sv-SE" dirty="0">
              <a:solidFill>
                <a:schemeClr val="bg2"/>
              </a:solidFill>
            </a:endParaRPr>
          </a:p>
        </p:txBody>
      </p:sp>
      <p:sp>
        <p:nvSpPr>
          <p:cNvPr id="4" name="Platshållare för bildnummer 3">
            <a:extLst>
              <a:ext uri="{FF2B5EF4-FFF2-40B4-BE49-F238E27FC236}">
                <a16:creationId xmlns:a16="http://schemas.microsoft.com/office/drawing/2014/main" id="{5DF48DC1-E1B3-6E95-34C6-5BAD1A14DCD4}"/>
              </a:ext>
            </a:extLst>
          </p:cNvPr>
          <p:cNvSpPr>
            <a:spLocks noGrp="1"/>
          </p:cNvSpPr>
          <p:nvPr>
            <p:ph type="sldNum" sz="quarter" idx="12"/>
          </p:nvPr>
        </p:nvSpPr>
        <p:spPr/>
        <p:txBody>
          <a:bodyPr/>
          <a:lstStyle/>
          <a:p>
            <a:fld id="{AE086683-F536-42AB-ABBC-F4803DFE8DBC}" type="slidenum">
              <a:rPr lang="sv-SE" smtClean="0"/>
              <a:pPr/>
              <a:t>14</a:t>
            </a:fld>
            <a:endParaRPr lang="sv-SE" dirty="0"/>
          </a:p>
        </p:txBody>
      </p:sp>
      <p:sp>
        <p:nvSpPr>
          <p:cNvPr id="6" name="Rubrik 5">
            <a:extLst>
              <a:ext uri="{FF2B5EF4-FFF2-40B4-BE49-F238E27FC236}">
                <a16:creationId xmlns:a16="http://schemas.microsoft.com/office/drawing/2014/main" id="{32E17C4F-6137-643E-547E-D45C4BA54F7A}"/>
              </a:ext>
            </a:extLst>
          </p:cNvPr>
          <p:cNvSpPr>
            <a:spLocks noGrp="1"/>
          </p:cNvSpPr>
          <p:nvPr>
            <p:ph type="title"/>
          </p:nvPr>
        </p:nvSpPr>
        <p:spPr/>
        <p:txBody>
          <a:bodyPr/>
          <a:lstStyle/>
          <a:p>
            <a:r>
              <a:rPr lang="sv-SE" dirty="0">
                <a:solidFill>
                  <a:schemeClr val="bg2"/>
                </a:solidFill>
                <a:latin typeface="Helvetica Now Display" panose="020B0504030202020204" pitchFamily="34" charset="0"/>
              </a:rPr>
              <a:t>Närvarokrav </a:t>
            </a:r>
          </a:p>
        </p:txBody>
      </p:sp>
    </p:spTree>
    <p:extLst>
      <p:ext uri="{BB962C8B-B14F-4D97-AF65-F5344CB8AC3E}">
        <p14:creationId xmlns:p14="http://schemas.microsoft.com/office/powerpoint/2010/main" val="3541562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54B54266-B9C4-49EA-83BE-4CC2FAD4E4FD}"/>
              </a:ext>
            </a:extLst>
          </p:cNvPr>
          <p:cNvSpPr>
            <a:spLocks noGrp="1"/>
          </p:cNvSpPr>
          <p:nvPr>
            <p:ph type="sldNum" sz="quarter" idx="12"/>
          </p:nvPr>
        </p:nvSpPr>
        <p:spPr/>
        <p:txBody>
          <a:bodyPr/>
          <a:lstStyle/>
          <a:p>
            <a:fld id="{AE086683-F536-42AB-ABBC-F4803DFE8DBC}" type="slidenum">
              <a:rPr lang="sv-SE" smtClean="0"/>
              <a:pPr/>
              <a:t>15</a:t>
            </a:fld>
            <a:endParaRPr lang="sv-SE" dirty="0"/>
          </a:p>
        </p:txBody>
      </p:sp>
      <p:sp>
        <p:nvSpPr>
          <p:cNvPr id="5" name="Rubrik 4">
            <a:extLst>
              <a:ext uri="{FF2B5EF4-FFF2-40B4-BE49-F238E27FC236}">
                <a16:creationId xmlns:a16="http://schemas.microsoft.com/office/drawing/2014/main" id="{12CB5757-8D08-454D-9F45-B723BE8027E8}"/>
              </a:ext>
            </a:extLst>
          </p:cNvPr>
          <p:cNvSpPr>
            <a:spLocks noGrp="1"/>
          </p:cNvSpPr>
          <p:nvPr>
            <p:ph type="title"/>
          </p:nvPr>
        </p:nvSpPr>
        <p:spPr/>
        <p:txBody>
          <a:bodyPr/>
          <a:lstStyle/>
          <a:p>
            <a:r>
              <a:rPr lang="sv-SE" dirty="0">
                <a:solidFill>
                  <a:schemeClr val="bg2"/>
                </a:solidFill>
                <a:latin typeface="Georgia" panose="02040502050405020303" pitchFamily="18" charset="0"/>
              </a:rPr>
              <a:t>Farhågor &amp; förhoppningar</a:t>
            </a:r>
            <a:br>
              <a:rPr lang="sv-SE" dirty="0">
                <a:solidFill>
                  <a:schemeClr val="bg2"/>
                </a:solidFill>
                <a:latin typeface="Georgia" panose="02040502050405020303" pitchFamily="18" charset="0"/>
              </a:rPr>
            </a:br>
            <a:br>
              <a:rPr lang="sv-SE" dirty="0">
                <a:solidFill>
                  <a:schemeClr val="bg2"/>
                </a:solidFill>
                <a:latin typeface="Georgia" panose="02040502050405020303" pitchFamily="18" charset="0"/>
              </a:rPr>
            </a:br>
            <a:r>
              <a:rPr lang="sv-SE" dirty="0">
                <a:solidFill>
                  <a:schemeClr val="bg2"/>
                </a:solidFill>
                <a:latin typeface="Georgia" panose="02040502050405020303" pitchFamily="18" charset="0"/>
              </a:rPr>
              <a:t>övning 1</a:t>
            </a:r>
          </a:p>
        </p:txBody>
      </p:sp>
    </p:spTree>
    <p:extLst>
      <p:ext uri="{BB962C8B-B14F-4D97-AF65-F5344CB8AC3E}">
        <p14:creationId xmlns:p14="http://schemas.microsoft.com/office/powerpoint/2010/main" val="33914637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5" name="Platshållare för text 2">
            <a:extLst>
              <a:ext uri="{FF2B5EF4-FFF2-40B4-BE49-F238E27FC236}">
                <a16:creationId xmlns:a16="http://schemas.microsoft.com/office/drawing/2014/main" id="{944B55FB-871E-A040-82BB-C203E96E1C2E}"/>
              </a:ext>
            </a:extLst>
          </p:cNvPr>
          <p:cNvSpPr txBox="1">
            <a:spLocks/>
          </p:cNvSpPr>
          <p:nvPr/>
        </p:nvSpPr>
        <p:spPr>
          <a:xfrm>
            <a:off x="949611" y="1381573"/>
            <a:ext cx="4040188" cy="639762"/>
          </a:xfrm>
          <a:prstGeom prst="rect">
            <a:avLst/>
          </a:prstGeom>
        </p:spPr>
        <p:txBody>
          <a:bodyPr>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None/>
            </a:pPr>
            <a:endParaRPr lang="sv-SE" sz="2400" dirty="0">
              <a:solidFill>
                <a:schemeClr val="bg2"/>
              </a:solidFill>
              <a:latin typeface="Georgia" panose="02040502050405020303" pitchFamily="18" charset="0"/>
              <a:ea typeface="Source Sans Pro Light" panose="020B0403030403020204" pitchFamily="34" charset="0"/>
            </a:endParaRPr>
          </a:p>
        </p:txBody>
      </p:sp>
      <p:sp>
        <p:nvSpPr>
          <p:cNvPr id="7" name="Platshållare för innehåll 3">
            <a:extLst>
              <a:ext uri="{FF2B5EF4-FFF2-40B4-BE49-F238E27FC236}">
                <a16:creationId xmlns:a16="http://schemas.microsoft.com/office/drawing/2014/main" id="{7C011E93-1923-1249-AE02-06A37DF11AE5}"/>
              </a:ext>
            </a:extLst>
          </p:cNvPr>
          <p:cNvSpPr txBox="1">
            <a:spLocks/>
          </p:cNvSpPr>
          <p:nvPr/>
        </p:nvSpPr>
        <p:spPr>
          <a:xfrm>
            <a:off x="949611" y="1543512"/>
            <a:ext cx="4726360" cy="3951288"/>
          </a:xfrm>
          <a:prstGeom prst="rect">
            <a:avLst/>
          </a:prstGeom>
        </p:spPr>
        <p:txBody>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Font typeface="Arial" panose="020B0604020202020204" pitchFamily="34" charset="0"/>
              <a:buNone/>
            </a:pPr>
            <a:r>
              <a:rPr lang="sv-SE" sz="2000" dirty="0">
                <a:solidFill>
                  <a:schemeClr val="bg2"/>
                </a:solidFill>
                <a:latin typeface="Georgia" panose="02040502050405020303" pitchFamily="18" charset="0"/>
                <a:ea typeface="Source Sans Pro Light" panose="020B0403030403020204" pitchFamily="34" charset="0"/>
              </a:rPr>
              <a:t>LEDA• ANSVARA • UTVECKLA • KVALITETSSÄKRA </a:t>
            </a:r>
          </a:p>
          <a:p>
            <a:pPr marL="0" indent="0">
              <a:buFont typeface="Arial" panose="020B0604020202020204" pitchFamily="34" charset="0"/>
              <a:buNone/>
            </a:pPr>
            <a:endParaRPr lang="sv-SE" sz="2000" dirty="0">
              <a:solidFill>
                <a:schemeClr val="bg2"/>
              </a:solidFill>
              <a:latin typeface="Georgia" panose="02040502050405020303" pitchFamily="18" charset="0"/>
              <a:ea typeface="Source Sans Pro Light" panose="020B0403030403020204" pitchFamily="34" charset="0"/>
            </a:endParaRPr>
          </a:p>
          <a:p>
            <a:pPr marL="0" indent="0">
              <a:buNone/>
            </a:pPr>
            <a:r>
              <a:rPr lang="sv-SE" sz="2000" dirty="0">
                <a:solidFill>
                  <a:schemeClr val="bg2"/>
                </a:solidFill>
                <a:latin typeface="Georgia" panose="02040502050405020303" pitchFamily="18" charset="0"/>
                <a:ea typeface="Source Sans Pro Light" panose="020B0403030403020204" pitchFamily="34" charset="0"/>
              </a:rPr>
              <a:t>Ledare för den psykologiska verksamheten</a:t>
            </a:r>
          </a:p>
          <a:p>
            <a:pPr>
              <a:buFont typeface="Gill Sans MT" pitchFamily="34" charset="0"/>
              <a:buChar char="-"/>
            </a:pPr>
            <a:r>
              <a:rPr lang="sv-SE" sz="2000" dirty="0">
                <a:solidFill>
                  <a:schemeClr val="bg2"/>
                </a:solidFill>
                <a:latin typeface="Georgia" panose="02040502050405020303" pitchFamily="18" charset="0"/>
                <a:ea typeface="Source Sans Pro Light" panose="020B0403030403020204" pitchFamily="34" charset="0"/>
              </a:rPr>
              <a:t>verksamhetsledning</a:t>
            </a:r>
          </a:p>
          <a:p>
            <a:pPr>
              <a:buFont typeface="Gill Sans MT" pitchFamily="34" charset="0"/>
              <a:buChar char="-"/>
            </a:pPr>
            <a:r>
              <a:rPr lang="sv-SE" sz="2000" dirty="0">
                <a:solidFill>
                  <a:schemeClr val="bg2"/>
                </a:solidFill>
                <a:latin typeface="Georgia" panose="02040502050405020303" pitchFamily="18" charset="0"/>
                <a:ea typeface="Source Sans Pro Light" panose="020B0403030403020204" pitchFamily="34" charset="0"/>
              </a:rPr>
              <a:t>utvärdering och kvalitetssäkring</a:t>
            </a:r>
          </a:p>
          <a:p>
            <a:pPr>
              <a:buFont typeface="Gill Sans MT" pitchFamily="34" charset="0"/>
              <a:buChar char="-"/>
            </a:pPr>
            <a:r>
              <a:rPr lang="sv-SE" sz="2000" dirty="0">
                <a:solidFill>
                  <a:schemeClr val="bg2"/>
                </a:solidFill>
                <a:latin typeface="Georgia" panose="02040502050405020303" pitchFamily="18" charset="0"/>
                <a:ea typeface="Source Sans Pro Light" panose="020B0403030403020204" pitchFamily="34" charset="0"/>
              </a:rPr>
              <a:t>verksamhetsförlagd forskning</a:t>
            </a:r>
          </a:p>
          <a:p>
            <a:pPr>
              <a:buFont typeface="Gill Sans MT" pitchFamily="34" charset="0"/>
              <a:buChar char="-"/>
            </a:pPr>
            <a:r>
              <a:rPr lang="sv-SE" sz="2000" dirty="0">
                <a:solidFill>
                  <a:schemeClr val="bg2"/>
                </a:solidFill>
                <a:latin typeface="Georgia" panose="02040502050405020303" pitchFamily="18" charset="0"/>
                <a:ea typeface="Source Sans Pro Light" panose="020B0403030403020204" pitchFamily="34" charset="0"/>
              </a:rPr>
              <a:t>verksamhetsförlagd utbildning (VFU)</a:t>
            </a:r>
          </a:p>
          <a:p>
            <a:pPr>
              <a:buFont typeface="Gill Sans MT" pitchFamily="34" charset="0"/>
              <a:buChar char="-"/>
            </a:pPr>
            <a:r>
              <a:rPr lang="sv-SE" sz="2000" dirty="0">
                <a:solidFill>
                  <a:schemeClr val="bg2"/>
                </a:solidFill>
                <a:latin typeface="Georgia" panose="02040502050405020303" pitchFamily="18" charset="0"/>
                <a:ea typeface="Source Sans Pro Light" panose="020B0403030403020204" pitchFamily="34" charset="0"/>
              </a:rPr>
              <a:t>metodutveckling</a:t>
            </a:r>
          </a:p>
          <a:p>
            <a:pPr>
              <a:buFont typeface="Gill Sans MT" pitchFamily="34" charset="0"/>
              <a:buChar char="-"/>
            </a:pPr>
            <a:r>
              <a:rPr lang="sv-SE" sz="2000" dirty="0">
                <a:solidFill>
                  <a:schemeClr val="bg2"/>
                </a:solidFill>
                <a:latin typeface="Georgia" panose="02040502050405020303" pitchFamily="18" charset="0"/>
                <a:ea typeface="Source Sans Pro Light" panose="020B0403030403020204" pitchFamily="34" charset="0"/>
              </a:rPr>
              <a:t>rådgivning kring juridiska, professionella och etiska frågeställningar </a:t>
            </a:r>
          </a:p>
          <a:p>
            <a:pPr marL="0" indent="0">
              <a:buFont typeface="Arial" panose="020B0604020202020204" pitchFamily="34" charset="0"/>
              <a:buNone/>
            </a:pPr>
            <a:endParaRPr lang="sv-SE" sz="2000" dirty="0">
              <a:solidFill>
                <a:schemeClr val="bg2"/>
              </a:solidFill>
              <a:latin typeface="Georgia" panose="02040502050405020303" pitchFamily="18" charset="0"/>
            </a:endParaRPr>
          </a:p>
        </p:txBody>
      </p:sp>
      <p:sp>
        <p:nvSpPr>
          <p:cNvPr id="9" name="Platshållare för innehåll 5">
            <a:extLst>
              <a:ext uri="{FF2B5EF4-FFF2-40B4-BE49-F238E27FC236}">
                <a16:creationId xmlns:a16="http://schemas.microsoft.com/office/drawing/2014/main" id="{CC184D01-AA2B-1A4B-9898-3DF68026F33A}"/>
              </a:ext>
            </a:extLst>
          </p:cNvPr>
          <p:cNvSpPr txBox="1">
            <a:spLocks/>
          </p:cNvSpPr>
          <p:nvPr/>
        </p:nvSpPr>
        <p:spPr>
          <a:xfrm>
            <a:off x="6096000" y="1565809"/>
            <a:ext cx="5969620" cy="3951288"/>
          </a:xfrm>
          <a:prstGeom prst="rect">
            <a:avLst/>
          </a:prstGeom>
        </p:spPr>
        <p:txBody>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spcBef>
                <a:spcPts val="0"/>
              </a:spcBef>
              <a:buFont typeface="Arial" panose="020B0604020202020204" pitchFamily="34" charset="0"/>
              <a:buNone/>
            </a:pPr>
            <a:r>
              <a:rPr lang="sv-SE" sz="2000" dirty="0">
                <a:solidFill>
                  <a:schemeClr val="bg2"/>
                </a:solidFill>
                <a:latin typeface="Georgia" panose="02040502050405020303" pitchFamily="18" charset="0"/>
                <a:ea typeface="Source Sans Pro Light" panose="020B0403030403020204" pitchFamily="34" charset="0"/>
              </a:rPr>
              <a:t>TA SVÅRA ÄRENDEN • HANDLEDA • UTBILDA • </a:t>
            </a:r>
          </a:p>
          <a:p>
            <a:pPr marL="0" indent="0">
              <a:spcBef>
                <a:spcPts val="0"/>
              </a:spcBef>
              <a:buFont typeface="Arial" panose="020B0604020202020204" pitchFamily="34" charset="0"/>
              <a:buNone/>
            </a:pPr>
            <a:r>
              <a:rPr lang="sv-SE" sz="2000" dirty="0">
                <a:solidFill>
                  <a:schemeClr val="bg2"/>
                </a:solidFill>
                <a:latin typeface="Georgia" panose="02040502050405020303" pitchFamily="18" charset="0"/>
                <a:ea typeface="Source Sans Pro Light" panose="020B0403030403020204" pitchFamily="34" charset="0"/>
              </a:rPr>
              <a:t>IMPLEMETERA NYA METODER</a:t>
            </a:r>
          </a:p>
          <a:p>
            <a:pPr marL="0" indent="0">
              <a:buFont typeface="Arial" panose="020B0604020202020204" pitchFamily="34" charset="0"/>
              <a:buNone/>
            </a:pPr>
            <a:endParaRPr lang="sv-SE" sz="2000" dirty="0">
              <a:solidFill>
                <a:schemeClr val="bg2"/>
              </a:solidFill>
              <a:latin typeface="Georgia" panose="02040502050405020303" pitchFamily="18" charset="0"/>
              <a:ea typeface="Source Sans Pro Light" panose="020B0403030403020204" pitchFamily="34" charset="0"/>
            </a:endParaRPr>
          </a:p>
          <a:p>
            <a:pPr marL="0" indent="0">
              <a:buNone/>
            </a:pPr>
            <a:r>
              <a:rPr lang="sv-SE" sz="2000" dirty="0">
                <a:solidFill>
                  <a:schemeClr val="bg2"/>
                </a:solidFill>
                <a:latin typeface="Georgia" panose="02040502050405020303" pitchFamily="18" charset="0"/>
                <a:ea typeface="Source Sans Pro Light" panose="020B0403030403020204" pitchFamily="34" charset="0"/>
              </a:rPr>
              <a:t>Ämneskunnig inom sitt specialistområde</a:t>
            </a:r>
          </a:p>
          <a:p>
            <a:pPr>
              <a:buFont typeface="Gill Sans MT" pitchFamily="34" charset="0"/>
              <a:buChar char="-"/>
            </a:pPr>
            <a:r>
              <a:rPr lang="sv-SE" sz="2000" dirty="0">
                <a:solidFill>
                  <a:schemeClr val="bg2"/>
                </a:solidFill>
                <a:latin typeface="Georgia" panose="02040502050405020303" pitchFamily="18" charset="0"/>
                <a:ea typeface="Source Sans Pro Light" panose="020B0403030403020204" pitchFamily="34" charset="0"/>
              </a:rPr>
              <a:t>fördjupade bedömningar, komplexa utredningar</a:t>
            </a:r>
          </a:p>
          <a:p>
            <a:pPr>
              <a:buFont typeface="Gill Sans MT" pitchFamily="34" charset="0"/>
              <a:buChar char="-"/>
            </a:pPr>
            <a:r>
              <a:rPr lang="sv-SE" sz="2000" dirty="0">
                <a:solidFill>
                  <a:schemeClr val="bg2"/>
                </a:solidFill>
                <a:latin typeface="Georgia" panose="02040502050405020303" pitchFamily="18" charset="0"/>
                <a:ea typeface="Source Sans Pro Light" panose="020B0403030403020204" pitchFamily="34" charset="0"/>
              </a:rPr>
              <a:t>patientansvar, patientsäkerhet</a:t>
            </a:r>
          </a:p>
          <a:p>
            <a:pPr>
              <a:buFont typeface="Gill Sans MT" pitchFamily="34" charset="0"/>
              <a:buChar char="-"/>
            </a:pPr>
            <a:r>
              <a:rPr lang="sv-SE" sz="2000" dirty="0">
                <a:solidFill>
                  <a:schemeClr val="bg2"/>
                </a:solidFill>
                <a:latin typeface="Georgia" panose="02040502050405020303" pitchFamily="18" charset="0"/>
                <a:ea typeface="Source Sans Pro Light" panose="020B0403030403020204" pitchFamily="34" charset="0"/>
              </a:rPr>
              <a:t>handledning, konsultation</a:t>
            </a:r>
          </a:p>
          <a:p>
            <a:pPr>
              <a:buFont typeface="Gill Sans MT" pitchFamily="34" charset="0"/>
              <a:buChar char="-"/>
            </a:pPr>
            <a:r>
              <a:rPr lang="sv-SE" sz="2000" dirty="0">
                <a:solidFill>
                  <a:schemeClr val="bg2"/>
                </a:solidFill>
                <a:latin typeface="Georgia" panose="02040502050405020303" pitchFamily="18" charset="0"/>
                <a:ea typeface="Source Sans Pro Light" panose="020B0403030403020204" pitchFamily="34" charset="0"/>
              </a:rPr>
              <a:t>rådgivare och utbildare</a:t>
            </a:r>
          </a:p>
          <a:p>
            <a:pPr>
              <a:buFont typeface="Gill Sans MT" pitchFamily="34" charset="0"/>
              <a:buChar char="-"/>
            </a:pPr>
            <a:r>
              <a:rPr lang="sv-SE" sz="2000" dirty="0">
                <a:solidFill>
                  <a:schemeClr val="bg2"/>
                </a:solidFill>
                <a:latin typeface="Georgia" panose="02040502050405020303" pitchFamily="18" charset="0"/>
                <a:ea typeface="Source Sans Pro Light" panose="020B0403030403020204" pitchFamily="34" charset="0"/>
              </a:rPr>
              <a:t>second opinion</a:t>
            </a:r>
          </a:p>
          <a:p>
            <a:pPr>
              <a:buFont typeface="Gill Sans MT" pitchFamily="34" charset="0"/>
              <a:buChar char="-"/>
            </a:pPr>
            <a:r>
              <a:rPr lang="sv-SE" sz="2000" dirty="0">
                <a:solidFill>
                  <a:schemeClr val="bg2"/>
                </a:solidFill>
                <a:latin typeface="Georgia" panose="02040502050405020303" pitchFamily="18" charset="0"/>
                <a:ea typeface="Source Sans Pro Light" panose="020B0403030403020204" pitchFamily="34" charset="0"/>
              </a:rPr>
              <a:t>säkerställer att verksamheten arbetar med de bästa metoderna</a:t>
            </a:r>
          </a:p>
          <a:p>
            <a:endParaRPr lang="sv-SE" sz="2000" dirty="0">
              <a:solidFill>
                <a:schemeClr val="bg2"/>
              </a:solidFill>
              <a:latin typeface="Georgia" panose="02040502050405020303" pitchFamily="18" charset="0"/>
            </a:endParaRPr>
          </a:p>
        </p:txBody>
      </p:sp>
      <p:sp>
        <p:nvSpPr>
          <p:cNvPr id="2" name="Rubrik 5">
            <a:extLst>
              <a:ext uri="{FF2B5EF4-FFF2-40B4-BE49-F238E27FC236}">
                <a16:creationId xmlns:a16="http://schemas.microsoft.com/office/drawing/2014/main" id="{EA7B55FA-8055-F5E3-6DC8-76C2C6CCAE3A}"/>
              </a:ext>
            </a:extLst>
          </p:cNvPr>
          <p:cNvSpPr>
            <a:spLocks noGrp="1"/>
          </p:cNvSpPr>
          <p:nvPr>
            <p:ph type="title"/>
          </p:nvPr>
        </p:nvSpPr>
        <p:spPr>
          <a:xfrm>
            <a:off x="1016517" y="538014"/>
            <a:ext cx="10037692" cy="760413"/>
          </a:xfrm>
        </p:spPr>
        <p:txBody>
          <a:bodyPr/>
          <a:lstStyle/>
          <a:p>
            <a:pPr algn="l"/>
            <a:r>
              <a:rPr lang="sv-SE" dirty="0">
                <a:solidFill>
                  <a:schemeClr val="bg2"/>
                </a:solidFill>
              </a:rPr>
              <a:t>Möjliga specialistuppdrag</a:t>
            </a:r>
          </a:p>
        </p:txBody>
      </p:sp>
    </p:spTree>
    <p:extLst>
      <p:ext uri="{BB962C8B-B14F-4D97-AF65-F5344CB8AC3E}">
        <p14:creationId xmlns:p14="http://schemas.microsoft.com/office/powerpoint/2010/main" val="2251272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B2F59DA1-E9B7-4FE4-AA22-A5EA5455611A}"/>
              </a:ext>
            </a:extLst>
          </p:cNvPr>
          <p:cNvSpPr>
            <a:spLocks noGrp="1"/>
          </p:cNvSpPr>
          <p:nvPr>
            <p:ph sz="quarter" idx="13"/>
          </p:nvPr>
        </p:nvSpPr>
        <p:spPr>
          <a:xfrm>
            <a:off x="595382" y="2024063"/>
            <a:ext cx="10641187" cy="3852862"/>
          </a:xfrm>
        </p:spPr>
        <p:txBody>
          <a:bodyPr/>
          <a:lstStyle/>
          <a:p>
            <a:pPr marL="0" indent="0">
              <a:buNone/>
            </a:pPr>
            <a:r>
              <a:rPr lang="en-US" sz="2400" dirty="0">
                <a:solidFill>
                  <a:schemeClr val="bg2"/>
                </a:solidFill>
                <a:latin typeface="Georgia" panose="02040502050405020303" pitchFamily="18" charset="0"/>
              </a:rPr>
              <a:t>Utforska </a:t>
            </a:r>
            <a:r>
              <a:rPr lang="en-US" sz="2400" dirty="0" err="1">
                <a:solidFill>
                  <a:schemeClr val="bg2"/>
                </a:solidFill>
                <a:latin typeface="Georgia" panose="02040502050405020303" pitchFamily="18" charset="0"/>
              </a:rPr>
              <a:t>egen</a:t>
            </a:r>
            <a:r>
              <a:rPr lang="en-US" sz="2400" dirty="0">
                <a:solidFill>
                  <a:schemeClr val="bg2"/>
                </a:solidFill>
                <a:latin typeface="Georgia" panose="02040502050405020303" pitchFamily="18" charset="0"/>
              </a:rPr>
              <a:t> syn </a:t>
            </a:r>
            <a:r>
              <a:rPr lang="en-US" sz="2400" dirty="0" err="1">
                <a:solidFill>
                  <a:schemeClr val="bg2"/>
                </a:solidFill>
                <a:latin typeface="Georgia" panose="02040502050405020303" pitchFamily="18" charset="0"/>
              </a:rPr>
              <a:t>på</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specialistrollen</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och</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lärandemål</a:t>
            </a:r>
            <a:r>
              <a:rPr lang="en-US" sz="2400" dirty="0">
                <a:solidFill>
                  <a:schemeClr val="bg2"/>
                </a:solidFill>
                <a:latin typeface="Georgia" panose="02040502050405020303" pitchFamily="18" charset="0"/>
              </a:rPr>
              <a:t> med </a:t>
            </a:r>
            <a:r>
              <a:rPr lang="en-US" sz="2400" dirty="0" err="1">
                <a:solidFill>
                  <a:schemeClr val="bg2"/>
                </a:solidFill>
                <a:latin typeface="Georgia" panose="02040502050405020303" pitchFamily="18" charset="0"/>
              </a:rPr>
              <a:t>hjälp</a:t>
            </a:r>
            <a:r>
              <a:rPr lang="en-US" sz="2400" dirty="0">
                <a:solidFill>
                  <a:schemeClr val="bg2"/>
                </a:solidFill>
                <a:latin typeface="Georgia" panose="02040502050405020303" pitchFamily="18" charset="0"/>
              </a:rPr>
              <a:t> av </a:t>
            </a:r>
            <a:r>
              <a:rPr lang="en-US" sz="2400" dirty="0" err="1">
                <a:solidFill>
                  <a:schemeClr val="bg2"/>
                </a:solidFill>
                <a:latin typeface="Georgia" panose="02040502050405020303" pitchFamily="18" charset="0"/>
              </a:rPr>
              <a:t>dokumentet</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Uppstart_utveckling</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i</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specialistrollen</a:t>
            </a:r>
            <a:endParaRPr lang="en-US" sz="2400" dirty="0">
              <a:solidFill>
                <a:schemeClr val="bg2"/>
              </a:solidFill>
              <a:latin typeface="Georgia" panose="02040502050405020303" pitchFamily="18" charset="0"/>
            </a:endParaRPr>
          </a:p>
          <a:p>
            <a:r>
              <a:rPr lang="en-US" sz="2400" dirty="0" err="1">
                <a:solidFill>
                  <a:schemeClr val="bg2"/>
                </a:solidFill>
                <a:latin typeface="Georgia" panose="02040502050405020303" pitchFamily="18" charset="0"/>
              </a:rPr>
              <a:t>Arbeta</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först</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individuellt</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och</a:t>
            </a:r>
            <a:r>
              <a:rPr lang="en-US" sz="2400" dirty="0">
                <a:solidFill>
                  <a:schemeClr val="bg2"/>
                </a:solidFill>
                <a:latin typeface="Georgia" panose="02040502050405020303" pitchFamily="18" charset="0"/>
              </a:rPr>
              <a:t> sedan parvis</a:t>
            </a:r>
          </a:p>
          <a:p>
            <a:r>
              <a:rPr lang="en-US" sz="2400" dirty="0" err="1">
                <a:solidFill>
                  <a:schemeClr val="bg2"/>
                </a:solidFill>
                <a:latin typeface="Georgia" panose="02040502050405020303" pitchFamily="18" charset="0"/>
              </a:rPr>
              <a:t>Kort</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dragning</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i</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helgrupp</a:t>
            </a:r>
            <a:endParaRPr lang="sv-SE" sz="2400" dirty="0">
              <a:latin typeface="Georgia" panose="02040502050405020303" pitchFamily="18" charset="0"/>
            </a:endParaRPr>
          </a:p>
        </p:txBody>
      </p:sp>
      <p:sp>
        <p:nvSpPr>
          <p:cNvPr id="4" name="Platshållare för bildnummer 3">
            <a:extLst>
              <a:ext uri="{FF2B5EF4-FFF2-40B4-BE49-F238E27FC236}">
                <a16:creationId xmlns:a16="http://schemas.microsoft.com/office/drawing/2014/main" id="{54B54266-B9C4-49EA-83BE-4CC2FAD4E4FD}"/>
              </a:ext>
            </a:extLst>
          </p:cNvPr>
          <p:cNvSpPr>
            <a:spLocks noGrp="1"/>
          </p:cNvSpPr>
          <p:nvPr>
            <p:ph type="sldNum" sz="quarter" idx="12"/>
          </p:nvPr>
        </p:nvSpPr>
        <p:spPr/>
        <p:txBody>
          <a:bodyPr/>
          <a:lstStyle/>
          <a:p>
            <a:fld id="{AE086683-F536-42AB-ABBC-F4803DFE8DBC}" type="slidenum">
              <a:rPr lang="sv-SE" smtClean="0"/>
              <a:pPr/>
              <a:t>17</a:t>
            </a:fld>
            <a:endParaRPr lang="sv-SE" dirty="0"/>
          </a:p>
        </p:txBody>
      </p:sp>
      <p:sp>
        <p:nvSpPr>
          <p:cNvPr id="5" name="Rubrik 4">
            <a:extLst>
              <a:ext uri="{FF2B5EF4-FFF2-40B4-BE49-F238E27FC236}">
                <a16:creationId xmlns:a16="http://schemas.microsoft.com/office/drawing/2014/main" id="{12CB5757-8D08-454D-9F45-B723BE8027E8}"/>
              </a:ext>
            </a:extLst>
          </p:cNvPr>
          <p:cNvSpPr>
            <a:spLocks noGrp="1"/>
          </p:cNvSpPr>
          <p:nvPr>
            <p:ph type="title"/>
          </p:nvPr>
        </p:nvSpPr>
        <p:spPr/>
        <p:txBody>
          <a:bodyPr/>
          <a:lstStyle/>
          <a:p>
            <a:r>
              <a:rPr lang="sv-SE" dirty="0">
                <a:solidFill>
                  <a:schemeClr val="bg2"/>
                </a:solidFill>
                <a:latin typeface="Georgia" panose="02040502050405020303" pitchFamily="18" charset="0"/>
              </a:rPr>
              <a:t>Vad innebär specialistrollen?</a:t>
            </a:r>
          </a:p>
        </p:txBody>
      </p:sp>
    </p:spTree>
    <p:extLst>
      <p:ext uri="{BB962C8B-B14F-4D97-AF65-F5344CB8AC3E}">
        <p14:creationId xmlns:p14="http://schemas.microsoft.com/office/powerpoint/2010/main" val="32545117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B2F59DA1-E9B7-4FE4-AA22-A5EA5455611A}"/>
              </a:ext>
            </a:extLst>
          </p:cNvPr>
          <p:cNvSpPr>
            <a:spLocks noGrp="1"/>
          </p:cNvSpPr>
          <p:nvPr>
            <p:ph sz="quarter" idx="13"/>
          </p:nvPr>
        </p:nvSpPr>
        <p:spPr>
          <a:xfrm>
            <a:off x="595382" y="2024063"/>
            <a:ext cx="10641187" cy="3852862"/>
          </a:xfrm>
        </p:spPr>
        <p:txBody>
          <a:bodyPr/>
          <a:lstStyle/>
          <a:p>
            <a:r>
              <a:rPr lang="en-US" sz="2400" dirty="0" err="1">
                <a:solidFill>
                  <a:schemeClr val="bg2"/>
                </a:solidFill>
                <a:latin typeface="Georgia" panose="02040502050405020303" pitchFamily="18" charset="0"/>
              </a:rPr>
              <a:t>Innehåll</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nästa</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gång</a:t>
            </a:r>
            <a:endParaRPr lang="en-US" sz="2400" dirty="0">
              <a:solidFill>
                <a:schemeClr val="bg2"/>
              </a:solidFill>
              <a:latin typeface="Georgia" panose="02040502050405020303" pitchFamily="18" charset="0"/>
            </a:endParaRPr>
          </a:p>
          <a:p>
            <a:r>
              <a:rPr lang="en-US" sz="2400" dirty="0" err="1">
                <a:solidFill>
                  <a:schemeClr val="bg2"/>
                </a:solidFill>
                <a:latin typeface="Georgia" panose="02040502050405020303" pitchFamily="18" charset="0"/>
              </a:rPr>
              <a:t>Eventuell</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hemuppgift</a:t>
            </a:r>
            <a:endParaRPr lang="sv-SE" sz="2400" dirty="0">
              <a:latin typeface="Georgia" panose="02040502050405020303" pitchFamily="18" charset="0"/>
            </a:endParaRPr>
          </a:p>
        </p:txBody>
      </p:sp>
      <p:sp>
        <p:nvSpPr>
          <p:cNvPr id="4" name="Platshållare för bildnummer 3">
            <a:extLst>
              <a:ext uri="{FF2B5EF4-FFF2-40B4-BE49-F238E27FC236}">
                <a16:creationId xmlns:a16="http://schemas.microsoft.com/office/drawing/2014/main" id="{54B54266-B9C4-49EA-83BE-4CC2FAD4E4FD}"/>
              </a:ext>
            </a:extLst>
          </p:cNvPr>
          <p:cNvSpPr>
            <a:spLocks noGrp="1"/>
          </p:cNvSpPr>
          <p:nvPr>
            <p:ph type="sldNum" sz="quarter" idx="12"/>
          </p:nvPr>
        </p:nvSpPr>
        <p:spPr/>
        <p:txBody>
          <a:bodyPr/>
          <a:lstStyle/>
          <a:p>
            <a:fld id="{AE086683-F536-42AB-ABBC-F4803DFE8DBC}" type="slidenum">
              <a:rPr lang="sv-SE" smtClean="0"/>
              <a:pPr/>
              <a:t>18</a:t>
            </a:fld>
            <a:endParaRPr lang="sv-SE" dirty="0"/>
          </a:p>
        </p:txBody>
      </p:sp>
      <p:sp>
        <p:nvSpPr>
          <p:cNvPr id="5" name="Rubrik 4">
            <a:extLst>
              <a:ext uri="{FF2B5EF4-FFF2-40B4-BE49-F238E27FC236}">
                <a16:creationId xmlns:a16="http://schemas.microsoft.com/office/drawing/2014/main" id="{12CB5757-8D08-454D-9F45-B723BE8027E8}"/>
              </a:ext>
            </a:extLst>
          </p:cNvPr>
          <p:cNvSpPr>
            <a:spLocks noGrp="1"/>
          </p:cNvSpPr>
          <p:nvPr>
            <p:ph type="title"/>
          </p:nvPr>
        </p:nvSpPr>
        <p:spPr/>
        <p:txBody>
          <a:bodyPr/>
          <a:lstStyle/>
          <a:p>
            <a:r>
              <a:rPr lang="sv-SE" dirty="0">
                <a:solidFill>
                  <a:schemeClr val="bg2"/>
                </a:solidFill>
                <a:latin typeface="Georgia" panose="02040502050405020303" pitchFamily="18" charset="0"/>
              </a:rPr>
              <a:t>Inför nästa gång</a:t>
            </a:r>
          </a:p>
        </p:txBody>
      </p:sp>
    </p:spTree>
    <p:extLst>
      <p:ext uri="{BB962C8B-B14F-4D97-AF65-F5344CB8AC3E}">
        <p14:creationId xmlns:p14="http://schemas.microsoft.com/office/powerpoint/2010/main" val="2162873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B2F59DA1-E9B7-4FE4-AA22-A5EA5455611A}"/>
              </a:ext>
            </a:extLst>
          </p:cNvPr>
          <p:cNvSpPr>
            <a:spLocks noGrp="1"/>
          </p:cNvSpPr>
          <p:nvPr>
            <p:ph sz="quarter" idx="13"/>
          </p:nvPr>
        </p:nvSpPr>
        <p:spPr>
          <a:xfrm>
            <a:off x="595382" y="2024063"/>
            <a:ext cx="10641187" cy="3852862"/>
          </a:xfrm>
        </p:spPr>
        <p:txBody>
          <a:bodyPr/>
          <a:lstStyle/>
          <a:p>
            <a:r>
              <a:rPr lang="en-US" sz="2400" dirty="0">
                <a:solidFill>
                  <a:schemeClr val="bg2"/>
                </a:solidFill>
                <a:latin typeface="Georgia" panose="02040502050405020303" pitchFamily="18" charset="0"/>
              </a:rPr>
              <a:t>Vilken </a:t>
            </a:r>
            <a:r>
              <a:rPr lang="en-US" sz="2400" dirty="0" err="1">
                <a:solidFill>
                  <a:schemeClr val="bg2"/>
                </a:solidFill>
                <a:latin typeface="Georgia" panose="02040502050405020303" pitchFamily="18" charset="0"/>
              </a:rPr>
              <a:t>bild</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har</a:t>
            </a:r>
            <a:r>
              <a:rPr lang="en-US" sz="2400" dirty="0">
                <a:solidFill>
                  <a:schemeClr val="bg2"/>
                </a:solidFill>
                <a:latin typeface="Georgia" panose="02040502050405020303" pitchFamily="18" charset="0"/>
              </a:rPr>
              <a:t> du nu av </a:t>
            </a:r>
            <a:r>
              <a:rPr lang="en-US" sz="2400" dirty="0" err="1">
                <a:solidFill>
                  <a:schemeClr val="bg2"/>
                </a:solidFill>
                <a:latin typeface="Georgia" panose="02040502050405020303" pitchFamily="18" charset="0"/>
              </a:rPr>
              <a:t>specialistkollegiet</a:t>
            </a:r>
            <a:r>
              <a:rPr lang="en-US" sz="2400" dirty="0">
                <a:solidFill>
                  <a:schemeClr val="bg2"/>
                </a:solidFill>
                <a:latin typeface="Georgia" panose="02040502050405020303" pitchFamily="18" charset="0"/>
              </a:rPr>
              <a:t>?</a:t>
            </a:r>
          </a:p>
          <a:p>
            <a:r>
              <a:rPr lang="en-US" sz="2400" dirty="0" err="1">
                <a:solidFill>
                  <a:schemeClr val="bg2"/>
                </a:solidFill>
                <a:latin typeface="Georgia" panose="02040502050405020303" pitchFamily="18" charset="0"/>
              </a:rPr>
              <a:t>Vad</a:t>
            </a:r>
            <a:r>
              <a:rPr lang="en-US" sz="2400" dirty="0">
                <a:solidFill>
                  <a:schemeClr val="bg2"/>
                </a:solidFill>
                <a:latin typeface="Georgia" panose="02040502050405020303" pitchFamily="18" charset="0"/>
              </a:rPr>
              <a:t> tar du med dig </a:t>
            </a:r>
            <a:r>
              <a:rPr lang="en-US" sz="2400" dirty="0" err="1">
                <a:solidFill>
                  <a:schemeClr val="bg2"/>
                </a:solidFill>
                <a:latin typeface="Georgia" panose="02040502050405020303" pitchFamily="18" charset="0"/>
              </a:rPr>
              <a:t>från</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idag</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relaterat</a:t>
            </a:r>
            <a:r>
              <a:rPr lang="en-US" sz="2400" dirty="0">
                <a:solidFill>
                  <a:schemeClr val="bg2"/>
                </a:solidFill>
                <a:latin typeface="Georgia" panose="02040502050405020303" pitchFamily="18" charset="0"/>
              </a:rPr>
              <a:t> till din </a:t>
            </a:r>
            <a:r>
              <a:rPr lang="en-US" sz="2400" dirty="0" err="1">
                <a:solidFill>
                  <a:schemeClr val="bg2"/>
                </a:solidFill>
                <a:latin typeface="Georgia" panose="02040502050405020303" pitchFamily="18" charset="0"/>
              </a:rPr>
              <a:t>egen</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utveckling</a:t>
            </a:r>
            <a:r>
              <a:rPr lang="en-US" sz="2400" dirty="0">
                <a:solidFill>
                  <a:schemeClr val="bg2"/>
                </a:solidFill>
                <a:latin typeface="Georgia" panose="02040502050405020303" pitchFamily="18" charset="0"/>
              </a:rPr>
              <a:t>? </a:t>
            </a:r>
          </a:p>
          <a:p>
            <a:pPr lvl="1"/>
            <a:r>
              <a:rPr lang="en-US" sz="2000" dirty="0">
                <a:solidFill>
                  <a:schemeClr val="bg2"/>
                </a:solidFill>
                <a:latin typeface="Georgia" panose="02040502050405020303" pitchFamily="18" charset="0"/>
              </a:rPr>
              <a:t>Finns det </a:t>
            </a:r>
            <a:r>
              <a:rPr lang="en-US" sz="2000" dirty="0" err="1">
                <a:solidFill>
                  <a:schemeClr val="bg2"/>
                </a:solidFill>
                <a:latin typeface="Georgia" panose="02040502050405020303" pitchFamily="18" charset="0"/>
              </a:rPr>
              <a:t>något</a:t>
            </a:r>
            <a:r>
              <a:rPr lang="en-US" sz="2000" dirty="0">
                <a:solidFill>
                  <a:schemeClr val="bg2"/>
                </a:solidFill>
                <a:latin typeface="Georgia" panose="02040502050405020303" pitchFamily="18" charset="0"/>
              </a:rPr>
              <a:t> </a:t>
            </a:r>
            <a:r>
              <a:rPr lang="en-US" sz="2000" dirty="0" err="1">
                <a:solidFill>
                  <a:schemeClr val="bg2"/>
                </a:solidFill>
                <a:latin typeface="Georgia" panose="02040502050405020303" pitchFamily="18" charset="0"/>
              </a:rPr>
              <a:t>som</a:t>
            </a:r>
            <a:r>
              <a:rPr lang="en-US" sz="2000" dirty="0">
                <a:solidFill>
                  <a:schemeClr val="bg2"/>
                </a:solidFill>
                <a:latin typeface="Georgia" panose="02040502050405020303" pitchFamily="18" charset="0"/>
              </a:rPr>
              <a:t> du </a:t>
            </a:r>
            <a:r>
              <a:rPr lang="en-US" sz="2000" dirty="0" err="1">
                <a:solidFill>
                  <a:schemeClr val="bg2"/>
                </a:solidFill>
                <a:latin typeface="Georgia" panose="02040502050405020303" pitchFamily="18" charset="0"/>
              </a:rPr>
              <a:t>kan</a:t>
            </a:r>
            <a:r>
              <a:rPr lang="en-US" sz="2000" dirty="0">
                <a:solidFill>
                  <a:schemeClr val="bg2"/>
                </a:solidFill>
                <a:latin typeface="Georgia" panose="02040502050405020303" pitchFamily="18" charset="0"/>
              </a:rPr>
              <a:t> </a:t>
            </a:r>
            <a:r>
              <a:rPr lang="en-US" sz="2000" dirty="0" err="1">
                <a:solidFill>
                  <a:schemeClr val="bg2"/>
                </a:solidFill>
                <a:latin typeface="Georgia" panose="02040502050405020303" pitchFamily="18" charset="0"/>
              </a:rPr>
              <a:t>göra</a:t>
            </a:r>
            <a:r>
              <a:rPr lang="en-US" sz="2000" dirty="0">
                <a:solidFill>
                  <a:schemeClr val="bg2"/>
                </a:solidFill>
                <a:latin typeface="Georgia" panose="02040502050405020303" pitchFamily="18" charset="0"/>
              </a:rPr>
              <a:t> </a:t>
            </a:r>
            <a:r>
              <a:rPr lang="en-US" sz="2000" dirty="0" err="1">
                <a:solidFill>
                  <a:schemeClr val="bg2"/>
                </a:solidFill>
                <a:latin typeface="Georgia" panose="02040502050405020303" pitchFamily="18" charset="0"/>
              </a:rPr>
              <a:t>innan</a:t>
            </a:r>
            <a:r>
              <a:rPr lang="en-US" sz="2000" dirty="0">
                <a:solidFill>
                  <a:schemeClr val="bg2"/>
                </a:solidFill>
                <a:latin typeface="Georgia" panose="02040502050405020303" pitchFamily="18" charset="0"/>
              </a:rPr>
              <a:t> </a:t>
            </a:r>
            <a:r>
              <a:rPr lang="en-US" sz="2000" dirty="0" err="1">
                <a:solidFill>
                  <a:schemeClr val="bg2"/>
                </a:solidFill>
                <a:latin typeface="Georgia" panose="02040502050405020303" pitchFamily="18" charset="0"/>
              </a:rPr>
              <a:t>nästa</a:t>
            </a:r>
            <a:r>
              <a:rPr lang="en-US" sz="2000" dirty="0">
                <a:solidFill>
                  <a:schemeClr val="bg2"/>
                </a:solidFill>
                <a:latin typeface="Georgia" panose="02040502050405020303" pitchFamily="18" charset="0"/>
              </a:rPr>
              <a:t> </a:t>
            </a:r>
            <a:r>
              <a:rPr lang="en-US" sz="2000" dirty="0" err="1">
                <a:solidFill>
                  <a:schemeClr val="bg2"/>
                </a:solidFill>
                <a:latin typeface="Georgia" panose="02040502050405020303" pitchFamily="18" charset="0"/>
              </a:rPr>
              <a:t>tillfälle</a:t>
            </a:r>
            <a:r>
              <a:rPr lang="en-US" sz="2000" dirty="0">
                <a:solidFill>
                  <a:schemeClr val="bg2"/>
                </a:solidFill>
                <a:latin typeface="Georgia" panose="02040502050405020303" pitchFamily="18" charset="0"/>
              </a:rPr>
              <a:t>?</a:t>
            </a:r>
            <a:endParaRPr lang="sv-SE" sz="2000" dirty="0">
              <a:latin typeface="Georgia" panose="02040502050405020303" pitchFamily="18" charset="0"/>
            </a:endParaRPr>
          </a:p>
        </p:txBody>
      </p:sp>
      <p:sp>
        <p:nvSpPr>
          <p:cNvPr id="4" name="Platshållare för bildnummer 3">
            <a:extLst>
              <a:ext uri="{FF2B5EF4-FFF2-40B4-BE49-F238E27FC236}">
                <a16:creationId xmlns:a16="http://schemas.microsoft.com/office/drawing/2014/main" id="{54B54266-B9C4-49EA-83BE-4CC2FAD4E4FD}"/>
              </a:ext>
            </a:extLst>
          </p:cNvPr>
          <p:cNvSpPr>
            <a:spLocks noGrp="1"/>
          </p:cNvSpPr>
          <p:nvPr>
            <p:ph type="sldNum" sz="quarter" idx="12"/>
          </p:nvPr>
        </p:nvSpPr>
        <p:spPr/>
        <p:txBody>
          <a:bodyPr/>
          <a:lstStyle/>
          <a:p>
            <a:fld id="{AE086683-F536-42AB-ABBC-F4803DFE8DBC}" type="slidenum">
              <a:rPr lang="sv-SE" smtClean="0"/>
              <a:pPr/>
              <a:t>19</a:t>
            </a:fld>
            <a:endParaRPr lang="sv-SE" dirty="0"/>
          </a:p>
        </p:txBody>
      </p:sp>
      <p:sp>
        <p:nvSpPr>
          <p:cNvPr id="5" name="Rubrik 4">
            <a:extLst>
              <a:ext uri="{FF2B5EF4-FFF2-40B4-BE49-F238E27FC236}">
                <a16:creationId xmlns:a16="http://schemas.microsoft.com/office/drawing/2014/main" id="{12CB5757-8D08-454D-9F45-B723BE8027E8}"/>
              </a:ext>
            </a:extLst>
          </p:cNvPr>
          <p:cNvSpPr>
            <a:spLocks noGrp="1"/>
          </p:cNvSpPr>
          <p:nvPr>
            <p:ph type="title"/>
          </p:nvPr>
        </p:nvSpPr>
        <p:spPr/>
        <p:txBody>
          <a:bodyPr/>
          <a:lstStyle/>
          <a:p>
            <a:r>
              <a:rPr lang="sv-SE" dirty="0">
                <a:solidFill>
                  <a:schemeClr val="bg2"/>
                </a:solidFill>
                <a:latin typeface="Georgia" panose="02040502050405020303" pitchFamily="18" charset="0"/>
              </a:rPr>
              <a:t>Slutsummering</a:t>
            </a:r>
          </a:p>
        </p:txBody>
      </p:sp>
    </p:spTree>
    <p:extLst>
      <p:ext uri="{BB962C8B-B14F-4D97-AF65-F5344CB8AC3E}">
        <p14:creationId xmlns:p14="http://schemas.microsoft.com/office/powerpoint/2010/main" val="3620266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A0F79DAE-05C8-532B-C2E2-16F67E5ECB3B}"/>
              </a:ext>
            </a:extLst>
          </p:cNvPr>
          <p:cNvSpPr>
            <a:spLocks noGrp="1"/>
          </p:cNvSpPr>
          <p:nvPr>
            <p:ph type="sldNum" sz="quarter" idx="12"/>
          </p:nvPr>
        </p:nvSpPr>
        <p:spPr/>
        <p:txBody>
          <a:bodyPr/>
          <a:lstStyle/>
          <a:p>
            <a:fld id="{AE086683-F536-42AB-ABBC-F4803DFE8DBC}" type="slidenum">
              <a:rPr lang="sv-SE" smtClean="0"/>
              <a:t>2</a:t>
            </a:fld>
            <a:endParaRPr lang="sv-SE" dirty="0"/>
          </a:p>
        </p:txBody>
      </p:sp>
      <p:sp>
        <p:nvSpPr>
          <p:cNvPr id="4" name="Rubrik 3">
            <a:extLst>
              <a:ext uri="{FF2B5EF4-FFF2-40B4-BE49-F238E27FC236}">
                <a16:creationId xmlns:a16="http://schemas.microsoft.com/office/drawing/2014/main" id="{870B2D1E-EDBA-ADD0-911E-6C12A1923F07}"/>
              </a:ext>
            </a:extLst>
          </p:cNvPr>
          <p:cNvSpPr>
            <a:spLocks noGrp="1"/>
          </p:cNvSpPr>
          <p:nvPr>
            <p:ph type="title"/>
          </p:nvPr>
        </p:nvSpPr>
        <p:spPr/>
        <p:txBody>
          <a:bodyPr/>
          <a:lstStyle/>
          <a:p>
            <a:r>
              <a:rPr lang="sv-SE" dirty="0">
                <a:latin typeface="Georgia" panose="02040502050405020303" pitchFamily="18" charset="0"/>
              </a:rPr>
              <a:t>Specialistkollegium</a:t>
            </a:r>
            <a:br>
              <a:rPr lang="sv-SE" sz="2800" dirty="0">
                <a:latin typeface="Georgia" panose="02040502050405020303" pitchFamily="18" charset="0"/>
              </a:rPr>
            </a:br>
            <a:br>
              <a:rPr lang="sv-SE" sz="2800" dirty="0">
                <a:latin typeface="Georgia" panose="02040502050405020303" pitchFamily="18" charset="0"/>
              </a:rPr>
            </a:br>
            <a:r>
              <a:rPr lang="sv-SE" sz="2800" dirty="0">
                <a:latin typeface="Georgia" panose="02040502050405020303" pitchFamily="18" charset="0"/>
              </a:rPr>
              <a:t>År 20XX-20XX</a:t>
            </a:r>
            <a:br>
              <a:rPr lang="sv-SE" sz="2800" dirty="0">
                <a:latin typeface="Georgia" panose="02040502050405020303" pitchFamily="18" charset="0"/>
              </a:rPr>
            </a:br>
            <a:br>
              <a:rPr lang="sv-SE" sz="2800" dirty="0">
                <a:latin typeface="Georgia" panose="02040502050405020303" pitchFamily="18" charset="0"/>
              </a:rPr>
            </a:br>
            <a:r>
              <a:rPr lang="sv-SE" sz="2800" dirty="0">
                <a:latin typeface="Georgia" panose="02040502050405020303" pitchFamily="18" charset="0"/>
              </a:rPr>
              <a:t>Mentor: </a:t>
            </a:r>
            <a:br>
              <a:rPr lang="sv-SE" sz="2800" dirty="0">
                <a:latin typeface="Georgia" panose="02040502050405020303" pitchFamily="18" charset="0"/>
              </a:rPr>
            </a:br>
            <a:r>
              <a:rPr lang="sv-SE" sz="2800" dirty="0">
                <a:latin typeface="Georgia" panose="02040502050405020303" pitchFamily="18" charset="0"/>
              </a:rPr>
              <a:t>Namn</a:t>
            </a:r>
            <a:br>
              <a:rPr lang="sv-SE" sz="2800" dirty="0">
                <a:latin typeface="Georgia" panose="02040502050405020303" pitchFamily="18" charset="0"/>
              </a:rPr>
            </a:br>
            <a:r>
              <a:rPr lang="sv-SE" sz="2800" dirty="0">
                <a:latin typeface="Georgia" panose="02040502050405020303" pitchFamily="18" charset="0"/>
              </a:rPr>
              <a:t>Titel</a:t>
            </a:r>
            <a:br>
              <a:rPr lang="sv-SE" sz="2800" dirty="0">
                <a:latin typeface="Georgia" panose="02040502050405020303" pitchFamily="18" charset="0"/>
              </a:rPr>
            </a:br>
            <a:r>
              <a:rPr lang="sv-SE" sz="2800" dirty="0">
                <a:latin typeface="Georgia" panose="02040502050405020303" pitchFamily="18" charset="0"/>
              </a:rPr>
              <a:t>Kontaktuppgift</a:t>
            </a:r>
          </a:p>
        </p:txBody>
      </p:sp>
    </p:spTree>
    <p:extLst>
      <p:ext uri="{BB962C8B-B14F-4D97-AF65-F5344CB8AC3E}">
        <p14:creationId xmlns:p14="http://schemas.microsoft.com/office/powerpoint/2010/main" val="39826538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0DECF58D-4461-A614-EC8C-E56ED3EC42D0}"/>
              </a:ext>
            </a:extLst>
          </p:cNvPr>
          <p:cNvSpPr>
            <a:spLocks noGrp="1"/>
          </p:cNvSpPr>
          <p:nvPr>
            <p:ph sz="quarter" idx="13"/>
          </p:nvPr>
        </p:nvSpPr>
        <p:spPr>
          <a:xfrm>
            <a:off x="5668110" y="1018382"/>
            <a:ext cx="5936515" cy="3852862"/>
          </a:xfrm>
        </p:spPr>
        <p:txBody>
          <a:bodyPr/>
          <a:lstStyle/>
          <a:p>
            <a:r>
              <a:rPr lang="sv-SE" sz="2400" dirty="0">
                <a:latin typeface="Georgia" panose="02040502050405020303" pitchFamily="18" charset="0"/>
              </a:rPr>
              <a:t>Incheckning</a:t>
            </a:r>
          </a:p>
          <a:p>
            <a:r>
              <a:rPr lang="sv-SE" sz="2400" dirty="0">
                <a:latin typeface="Georgia" panose="02040502050405020303" pitchFamily="18" charset="0"/>
              </a:rPr>
              <a:t>Verksamhetsnära och professionsrelaterade dilemman</a:t>
            </a:r>
          </a:p>
          <a:p>
            <a:r>
              <a:rPr lang="sv-SE" sz="2400" dirty="0">
                <a:latin typeface="Georgia" panose="02040502050405020303" pitchFamily="18" charset="0"/>
              </a:rPr>
              <a:t>Slutsummering</a:t>
            </a:r>
          </a:p>
        </p:txBody>
      </p:sp>
      <p:sp>
        <p:nvSpPr>
          <p:cNvPr id="4" name="Platshållare för bildnummer 3">
            <a:extLst>
              <a:ext uri="{FF2B5EF4-FFF2-40B4-BE49-F238E27FC236}">
                <a16:creationId xmlns:a16="http://schemas.microsoft.com/office/drawing/2014/main" id="{C1BFBABD-54B5-98C3-39A2-EF94073891A2}"/>
              </a:ext>
            </a:extLst>
          </p:cNvPr>
          <p:cNvSpPr>
            <a:spLocks noGrp="1"/>
          </p:cNvSpPr>
          <p:nvPr>
            <p:ph type="sldNum" sz="quarter" idx="12"/>
          </p:nvPr>
        </p:nvSpPr>
        <p:spPr/>
        <p:txBody>
          <a:bodyPr/>
          <a:lstStyle/>
          <a:p>
            <a:fld id="{AE086683-F536-42AB-ABBC-F4803DFE8DBC}" type="slidenum">
              <a:rPr lang="sv-SE" smtClean="0"/>
              <a:pPr/>
              <a:t>20</a:t>
            </a:fld>
            <a:endParaRPr lang="sv-SE" dirty="0"/>
          </a:p>
        </p:txBody>
      </p:sp>
      <p:sp>
        <p:nvSpPr>
          <p:cNvPr id="5" name="Rubrik 4">
            <a:extLst>
              <a:ext uri="{FF2B5EF4-FFF2-40B4-BE49-F238E27FC236}">
                <a16:creationId xmlns:a16="http://schemas.microsoft.com/office/drawing/2014/main" id="{DD2E842D-3634-0706-1073-C4631269018E}"/>
              </a:ext>
            </a:extLst>
          </p:cNvPr>
          <p:cNvSpPr>
            <a:spLocks noGrp="1"/>
          </p:cNvSpPr>
          <p:nvPr>
            <p:ph type="title"/>
          </p:nvPr>
        </p:nvSpPr>
        <p:spPr/>
        <p:txBody>
          <a:bodyPr/>
          <a:lstStyle/>
          <a:p>
            <a:r>
              <a:rPr lang="sv-SE" dirty="0">
                <a:latin typeface="Georgia" panose="02040502050405020303" pitchFamily="18" charset="0"/>
              </a:rPr>
              <a:t>Agenda för träff 2 &amp; 3</a:t>
            </a:r>
          </a:p>
        </p:txBody>
      </p:sp>
    </p:spTree>
    <p:extLst>
      <p:ext uri="{BB962C8B-B14F-4D97-AF65-F5344CB8AC3E}">
        <p14:creationId xmlns:p14="http://schemas.microsoft.com/office/powerpoint/2010/main" val="13566211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B2F59DA1-E9B7-4FE4-AA22-A5EA5455611A}"/>
              </a:ext>
            </a:extLst>
          </p:cNvPr>
          <p:cNvSpPr>
            <a:spLocks noGrp="1"/>
          </p:cNvSpPr>
          <p:nvPr>
            <p:ph sz="quarter" idx="13"/>
          </p:nvPr>
        </p:nvSpPr>
        <p:spPr>
          <a:xfrm>
            <a:off x="595382" y="2024063"/>
            <a:ext cx="10641187" cy="3852862"/>
          </a:xfrm>
        </p:spPr>
        <p:txBody>
          <a:bodyPr/>
          <a:lstStyle/>
          <a:p>
            <a:r>
              <a:rPr lang="en-US" sz="2400" dirty="0" err="1">
                <a:solidFill>
                  <a:schemeClr val="bg2"/>
                </a:solidFill>
                <a:latin typeface="Georgia" panose="02040502050405020303" pitchFamily="18" charset="0"/>
              </a:rPr>
              <a:t>Arbetssituation</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kopplat</a:t>
            </a:r>
            <a:r>
              <a:rPr lang="en-US" sz="2400" dirty="0">
                <a:solidFill>
                  <a:schemeClr val="bg2"/>
                </a:solidFill>
                <a:latin typeface="Georgia" panose="02040502050405020303" pitchFamily="18" charset="0"/>
              </a:rPr>
              <a:t> till </a:t>
            </a:r>
            <a:r>
              <a:rPr lang="en-US" sz="2400" dirty="0" err="1">
                <a:solidFill>
                  <a:schemeClr val="bg2"/>
                </a:solidFill>
                <a:latin typeface="Georgia" panose="02040502050405020303" pitchFamily="18" charset="0"/>
              </a:rPr>
              <a:t>specialistrollen</a:t>
            </a:r>
            <a:endParaRPr lang="en-US" sz="2400" dirty="0">
              <a:solidFill>
                <a:schemeClr val="bg2"/>
              </a:solidFill>
              <a:latin typeface="Georgia" panose="02040502050405020303" pitchFamily="18" charset="0"/>
            </a:endParaRPr>
          </a:p>
          <a:p>
            <a:r>
              <a:rPr lang="en-US" sz="2400" dirty="0" err="1">
                <a:solidFill>
                  <a:schemeClr val="bg2"/>
                </a:solidFill>
                <a:latin typeface="Georgia" panose="02040502050405020303" pitchFamily="18" charset="0"/>
              </a:rPr>
              <a:t>Aktuellt</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läge</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i</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specialistutbildningen</a:t>
            </a:r>
            <a:endParaRPr lang="en-US" sz="2400" dirty="0">
              <a:solidFill>
                <a:schemeClr val="bg2"/>
              </a:solidFill>
              <a:latin typeface="Georgia" panose="02040502050405020303" pitchFamily="18" charset="0"/>
            </a:endParaRPr>
          </a:p>
          <a:p>
            <a:r>
              <a:rPr lang="en-US" sz="2400" dirty="0" err="1">
                <a:solidFill>
                  <a:schemeClr val="bg2"/>
                </a:solidFill>
                <a:latin typeface="Georgia" panose="02040502050405020303" pitchFamily="18" charset="0"/>
              </a:rPr>
              <a:t>Backspegel</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hur</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har</a:t>
            </a:r>
            <a:r>
              <a:rPr lang="en-US" sz="2400" dirty="0">
                <a:solidFill>
                  <a:schemeClr val="bg2"/>
                </a:solidFill>
                <a:latin typeface="Georgia" panose="02040502050405020303" pitchFamily="18" charset="0"/>
              </a:rPr>
              <a:t> det </a:t>
            </a:r>
            <a:r>
              <a:rPr lang="en-US" sz="2400" dirty="0" err="1">
                <a:solidFill>
                  <a:schemeClr val="bg2"/>
                </a:solidFill>
                <a:latin typeface="Georgia" panose="02040502050405020303" pitchFamily="18" charset="0"/>
              </a:rPr>
              <a:t>gått</a:t>
            </a:r>
            <a:r>
              <a:rPr lang="en-US" sz="2400" dirty="0">
                <a:solidFill>
                  <a:schemeClr val="bg2"/>
                </a:solidFill>
                <a:latin typeface="Georgia" panose="02040502050405020303" pitchFamily="18" charset="0"/>
              </a:rPr>
              <a:t> med det du tog med dig </a:t>
            </a:r>
            <a:r>
              <a:rPr lang="en-US" sz="2400" dirty="0" err="1">
                <a:solidFill>
                  <a:schemeClr val="bg2"/>
                </a:solidFill>
                <a:latin typeface="Georgia" panose="02040502050405020303" pitchFamily="18" charset="0"/>
              </a:rPr>
              <a:t>förra</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gången</a:t>
            </a:r>
            <a:r>
              <a:rPr lang="en-US" sz="2400" dirty="0">
                <a:solidFill>
                  <a:schemeClr val="bg2"/>
                </a:solidFill>
                <a:latin typeface="Georgia" panose="02040502050405020303" pitchFamily="18" charset="0"/>
              </a:rPr>
              <a:t>?</a:t>
            </a:r>
          </a:p>
          <a:p>
            <a:endParaRPr lang="sv-SE" sz="2400" dirty="0">
              <a:latin typeface="Georgia" panose="02040502050405020303" pitchFamily="18" charset="0"/>
            </a:endParaRPr>
          </a:p>
        </p:txBody>
      </p:sp>
      <p:sp>
        <p:nvSpPr>
          <p:cNvPr id="4" name="Platshållare för bildnummer 3">
            <a:extLst>
              <a:ext uri="{FF2B5EF4-FFF2-40B4-BE49-F238E27FC236}">
                <a16:creationId xmlns:a16="http://schemas.microsoft.com/office/drawing/2014/main" id="{54B54266-B9C4-49EA-83BE-4CC2FAD4E4FD}"/>
              </a:ext>
            </a:extLst>
          </p:cNvPr>
          <p:cNvSpPr>
            <a:spLocks noGrp="1"/>
          </p:cNvSpPr>
          <p:nvPr>
            <p:ph type="sldNum" sz="quarter" idx="12"/>
          </p:nvPr>
        </p:nvSpPr>
        <p:spPr/>
        <p:txBody>
          <a:bodyPr/>
          <a:lstStyle/>
          <a:p>
            <a:fld id="{AE086683-F536-42AB-ABBC-F4803DFE8DBC}" type="slidenum">
              <a:rPr lang="sv-SE" smtClean="0"/>
              <a:pPr/>
              <a:t>21</a:t>
            </a:fld>
            <a:endParaRPr lang="sv-SE" dirty="0"/>
          </a:p>
        </p:txBody>
      </p:sp>
      <p:sp>
        <p:nvSpPr>
          <p:cNvPr id="5" name="Rubrik 4">
            <a:extLst>
              <a:ext uri="{FF2B5EF4-FFF2-40B4-BE49-F238E27FC236}">
                <a16:creationId xmlns:a16="http://schemas.microsoft.com/office/drawing/2014/main" id="{12CB5757-8D08-454D-9F45-B723BE8027E8}"/>
              </a:ext>
            </a:extLst>
          </p:cNvPr>
          <p:cNvSpPr>
            <a:spLocks noGrp="1"/>
          </p:cNvSpPr>
          <p:nvPr>
            <p:ph type="title"/>
          </p:nvPr>
        </p:nvSpPr>
        <p:spPr/>
        <p:txBody>
          <a:bodyPr/>
          <a:lstStyle/>
          <a:p>
            <a:r>
              <a:rPr lang="sv-SE" dirty="0">
                <a:solidFill>
                  <a:schemeClr val="bg2"/>
                </a:solidFill>
                <a:latin typeface="Georgia" panose="02040502050405020303" pitchFamily="18" charset="0"/>
              </a:rPr>
              <a:t>Incheckning</a:t>
            </a:r>
          </a:p>
        </p:txBody>
      </p:sp>
    </p:spTree>
    <p:extLst>
      <p:ext uri="{BB962C8B-B14F-4D97-AF65-F5344CB8AC3E}">
        <p14:creationId xmlns:p14="http://schemas.microsoft.com/office/powerpoint/2010/main" val="24994367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B2F59DA1-E9B7-4FE4-AA22-A5EA5455611A}"/>
              </a:ext>
            </a:extLst>
          </p:cNvPr>
          <p:cNvSpPr>
            <a:spLocks noGrp="1"/>
          </p:cNvSpPr>
          <p:nvPr>
            <p:ph sz="quarter" idx="13"/>
          </p:nvPr>
        </p:nvSpPr>
        <p:spPr>
          <a:xfrm>
            <a:off x="432486" y="2024063"/>
            <a:ext cx="10804083" cy="3852862"/>
          </a:xfrm>
        </p:spPr>
        <p:txBody>
          <a:bodyPr/>
          <a:lstStyle/>
          <a:p>
            <a:pPr indent="0">
              <a:spcAft>
                <a:spcPts val="600"/>
              </a:spcAft>
              <a:buNone/>
            </a:pPr>
            <a:r>
              <a:rPr lang="sv-SE" sz="2400" dirty="0">
                <a:solidFill>
                  <a:schemeClr val="bg2"/>
                </a:solidFill>
                <a:effectLst/>
                <a:latin typeface="Georgia" panose="02040502050405020303" pitchFamily="18" charset="0"/>
                <a:ea typeface="Times New Roman" panose="02020603050405020304" pitchFamily="18" charset="0"/>
                <a:cs typeface="Times New Roman" panose="02020603050405020304" pitchFamily="18" charset="0"/>
              </a:rPr>
              <a:t>Dragning av verksamhetsnära dilemman avseende </a:t>
            </a:r>
            <a:r>
              <a:rPr lang="sv-SE" sz="2400" dirty="0" err="1">
                <a:solidFill>
                  <a:schemeClr val="bg2"/>
                </a:solidFill>
                <a:effectLst/>
                <a:latin typeface="Georgia" panose="02040502050405020303" pitchFamily="18" charset="0"/>
                <a:ea typeface="Times New Roman" panose="02020603050405020304" pitchFamily="18" charset="0"/>
                <a:cs typeface="Times New Roman" panose="02020603050405020304" pitchFamily="18" charset="0"/>
              </a:rPr>
              <a:t>exv</a:t>
            </a:r>
            <a:r>
              <a:rPr lang="sv-SE" sz="2400" dirty="0">
                <a:solidFill>
                  <a:schemeClr val="bg2"/>
                </a:solidFill>
                <a:effectLst/>
                <a:latin typeface="Georgia" panose="02040502050405020303" pitchFamily="18" charset="0"/>
                <a:ea typeface="Times New Roman" panose="02020603050405020304" pitchFamily="18" charset="0"/>
                <a:cs typeface="Times New Roman" panose="02020603050405020304" pitchFamily="18" charset="0"/>
              </a:rPr>
              <a:t> etik, juridik, jämlikt bemötande eller evidensbaserad praktik. Fyra deltagare per träff presenterar sin organisation samt en frågeställning som diskuteras gemensamt. </a:t>
            </a:r>
            <a:br>
              <a:rPr lang="sv-SE" sz="2400" dirty="0">
                <a:solidFill>
                  <a:schemeClr val="bg2"/>
                </a:solidFill>
                <a:effectLst/>
                <a:latin typeface="Georgia" panose="02040502050405020303" pitchFamily="18" charset="0"/>
                <a:ea typeface="Times New Roman" panose="02020603050405020304" pitchFamily="18" charset="0"/>
                <a:cs typeface="Times New Roman" panose="02020603050405020304" pitchFamily="18" charset="0"/>
              </a:rPr>
            </a:br>
            <a:r>
              <a:rPr lang="sv-SE" sz="2400" dirty="0">
                <a:solidFill>
                  <a:schemeClr val="bg2"/>
                </a:solidFill>
                <a:effectLst/>
                <a:latin typeface="Georgia" panose="02040502050405020303" pitchFamily="18" charset="0"/>
                <a:ea typeface="Times New Roman" panose="02020603050405020304" pitchFamily="18" charset="0"/>
                <a:cs typeface="Times New Roman" panose="02020603050405020304" pitchFamily="18" charset="0"/>
              </a:rPr>
              <a:t>Varje deltagare får ca 50 minuter till sitt förfogande. </a:t>
            </a:r>
          </a:p>
          <a:p>
            <a:pPr indent="0">
              <a:spcAft>
                <a:spcPts val="600"/>
              </a:spcAft>
              <a:buNone/>
            </a:pPr>
            <a:r>
              <a:rPr lang="sv-SE" sz="2400" dirty="0">
                <a:solidFill>
                  <a:schemeClr val="bg2"/>
                </a:solidFill>
                <a:effectLst/>
                <a:latin typeface="Georgia" panose="02040502050405020303" pitchFamily="18" charset="0"/>
                <a:ea typeface="Times New Roman" panose="02020603050405020304" pitchFamily="18" charset="0"/>
                <a:cs typeface="Times New Roman" panose="02020603050405020304" pitchFamily="18" charset="0"/>
              </a:rPr>
              <a:t>Möjligt upplägg:</a:t>
            </a:r>
          </a:p>
          <a:p>
            <a:pPr lvl="1"/>
            <a:r>
              <a:rPr lang="sv-SE" sz="2000" dirty="0">
                <a:solidFill>
                  <a:schemeClr val="bg2"/>
                </a:solidFill>
                <a:effectLst/>
                <a:latin typeface="Georgia" panose="02040502050405020303" pitchFamily="18" charset="0"/>
                <a:ea typeface="Times New Roman" panose="02020603050405020304" pitchFamily="18" charset="0"/>
                <a:cs typeface="Times New Roman" panose="02020603050405020304" pitchFamily="18" charset="0"/>
              </a:rPr>
              <a:t>Presentation av organisationen och dragning av frågeställning – max 20 min</a:t>
            </a:r>
          </a:p>
          <a:p>
            <a:pPr lvl="1"/>
            <a:r>
              <a:rPr lang="sv-SE" sz="2000" dirty="0">
                <a:solidFill>
                  <a:schemeClr val="bg2"/>
                </a:solidFill>
                <a:effectLst/>
                <a:latin typeface="Georgia" panose="02040502050405020303" pitchFamily="18" charset="0"/>
                <a:ea typeface="Times New Roman" panose="02020603050405020304" pitchFamily="18" charset="0"/>
                <a:cs typeface="Times New Roman" panose="02020603050405020304" pitchFamily="18" charset="0"/>
              </a:rPr>
              <a:t>Reflektion från alla i 30 min; där 15 min är i mindre grupp och 15 min gemensamt</a:t>
            </a:r>
          </a:p>
          <a:p>
            <a:pPr lvl="1">
              <a:spcAft>
                <a:spcPts val="600"/>
              </a:spcAft>
            </a:pPr>
            <a:r>
              <a:rPr lang="sv-SE" sz="2000" i="1" dirty="0">
                <a:solidFill>
                  <a:schemeClr val="bg2"/>
                </a:solidFill>
                <a:effectLst/>
                <a:latin typeface="Georgia" panose="02040502050405020303" pitchFamily="18" charset="0"/>
                <a:ea typeface="Times New Roman" panose="02020603050405020304" pitchFamily="18" charset="0"/>
                <a:cs typeface="Times New Roman" panose="02020603050405020304" pitchFamily="18" charset="0"/>
              </a:rPr>
              <a:t>Förslag på diskussionsfrågor</a:t>
            </a:r>
            <a:r>
              <a:rPr lang="sv-SE" sz="2000" dirty="0">
                <a:solidFill>
                  <a:schemeClr val="bg2"/>
                </a:solidFill>
                <a:effectLst/>
                <a:latin typeface="Georgia" panose="02040502050405020303" pitchFamily="18" charset="0"/>
                <a:ea typeface="Times New Roman" panose="02020603050405020304" pitchFamily="18" charset="0"/>
                <a:cs typeface="Times New Roman" panose="02020603050405020304" pitchFamily="18" charset="0"/>
              </a:rPr>
              <a:t> hittas i övning 2.</a:t>
            </a:r>
          </a:p>
          <a:p>
            <a:endParaRPr lang="sv-SE" sz="2400" dirty="0">
              <a:latin typeface="Georgia" panose="02040502050405020303" pitchFamily="18" charset="0"/>
            </a:endParaRPr>
          </a:p>
        </p:txBody>
      </p:sp>
      <p:sp>
        <p:nvSpPr>
          <p:cNvPr id="4" name="Platshållare för bildnummer 3">
            <a:extLst>
              <a:ext uri="{FF2B5EF4-FFF2-40B4-BE49-F238E27FC236}">
                <a16:creationId xmlns:a16="http://schemas.microsoft.com/office/drawing/2014/main" id="{54B54266-B9C4-49EA-83BE-4CC2FAD4E4FD}"/>
              </a:ext>
            </a:extLst>
          </p:cNvPr>
          <p:cNvSpPr>
            <a:spLocks noGrp="1"/>
          </p:cNvSpPr>
          <p:nvPr>
            <p:ph type="sldNum" sz="quarter" idx="12"/>
          </p:nvPr>
        </p:nvSpPr>
        <p:spPr/>
        <p:txBody>
          <a:bodyPr/>
          <a:lstStyle/>
          <a:p>
            <a:fld id="{AE086683-F536-42AB-ABBC-F4803DFE8DBC}" type="slidenum">
              <a:rPr lang="sv-SE" smtClean="0"/>
              <a:pPr/>
              <a:t>22</a:t>
            </a:fld>
            <a:endParaRPr lang="sv-SE" dirty="0"/>
          </a:p>
        </p:txBody>
      </p:sp>
      <p:sp>
        <p:nvSpPr>
          <p:cNvPr id="5" name="Rubrik 4">
            <a:extLst>
              <a:ext uri="{FF2B5EF4-FFF2-40B4-BE49-F238E27FC236}">
                <a16:creationId xmlns:a16="http://schemas.microsoft.com/office/drawing/2014/main" id="{12CB5757-8D08-454D-9F45-B723BE8027E8}"/>
              </a:ext>
            </a:extLst>
          </p:cNvPr>
          <p:cNvSpPr>
            <a:spLocks noGrp="1"/>
          </p:cNvSpPr>
          <p:nvPr>
            <p:ph type="title"/>
          </p:nvPr>
        </p:nvSpPr>
        <p:spPr/>
        <p:txBody>
          <a:bodyPr/>
          <a:lstStyle/>
          <a:p>
            <a:r>
              <a:rPr lang="sv-SE" dirty="0">
                <a:solidFill>
                  <a:schemeClr val="bg2"/>
                </a:solidFill>
                <a:latin typeface="Georgia" panose="02040502050405020303" pitchFamily="18" charset="0"/>
              </a:rPr>
              <a:t>Dilemman</a:t>
            </a:r>
          </a:p>
        </p:txBody>
      </p:sp>
    </p:spTree>
    <p:extLst>
      <p:ext uri="{BB962C8B-B14F-4D97-AF65-F5344CB8AC3E}">
        <p14:creationId xmlns:p14="http://schemas.microsoft.com/office/powerpoint/2010/main" val="34541141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B2F59DA1-E9B7-4FE4-AA22-A5EA5455611A}"/>
              </a:ext>
            </a:extLst>
          </p:cNvPr>
          <p:cNvSpPr>
            <a:spLocks noGrp="1"/>
          </p:cNvSpPr>
          <p:nvPr>
            <p:ph sz="quarter" idx="13"/>
          </p:nvPr>
        </p:nvSpPr>
        <p:spPr>
          <a:xfrm>
            <a:off x="595382" y="2024063"/>
            <a:ext cx="10641187" cy="3852862"/>
          </a:xfrm>
        </p:spPr>
        <p:txBody>
          <a:bodyPr/>
          <a:lstStyle/>
          <a:p>
            <a:r>
              <a:rPr lang="en-US" sz="2400" dirty="0" err="1">
                <a:solidFill>
                  <a:schemeClr val="bg2"/>
                </a:solidFill>
                <a:latin typeface="Georgia" panose="02040502050405020303" pitchFamily="18" charset="0"/>
              </a:rPr>
              <a:t>Innehåll</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nästa</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gång</a:t>
            </a:r>
            <a:endParaRPr lang="en-US" sz="2400" dirty="0">
              <a:solidFill>
                <a:schemeClr val="bg2"/>
              </a:solidFill>
              <a:latin typeface="Georgia" panose="02040502050405020303" pitchFamily="18" charset="0"/>
            </a:endParaRPr>
          </a:p>
          <a:p>
            <a:r>
              <a:rPr lang="en-US" sz="2400" dirty="0" err="1">
                <a:solidFill>
                  <a:schemeClr val="bg2"/>
                </a:solidFill>
                <a:latin typeface="Georgia" panose="02040502050405020303" pitchFamily="18" charset="0"/>
              </a:rPr>
              <a:t>Eventuell</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hemuppgift</a:t>
            </a:r>
            <a:endParaRPr lang="sv-SE" sz="2400" dirty="0">
              <a:latin typeface="Georgia" panose="02040502050405020303" pitchFamily="18" charset="0"/>
            </a:endParaRPr>
          </a:p>
        </p:txBody>
      </p:sp>
      <p:sp>
        <p:nvSpPr>
          <p:cNvPr id="4" name="Platshållare för bildnummer 3">
            <a:extLst>
              <a:ext uri="{FF2B5EF4-FFF2-40B4-BE49-F238E27FC236}">
                <a16:creationId xmlns:a16="http://schemas.microsoft.com/office/drawing/2014/main" id="{54B54266-B9C4-49EA-83BE-4CC2FAD4E4FD}"/>
              </a:ext>
            </a:extLst>
          </p:cNvPr>
          <p:cNvSpPr>
            <a:spLocks noGrp="1"/>
          </p:cNvSpPr>
          <p:nvPr>
            <p:ph type="sldNum" sz="quarter" idx="12"/>
          </p:nvPr>
        </p:nvSpPr>
        <p:spPr/>
        <p:txBody>
          <a:bodyPr/>
          <a:lstStyle/>
          <a:p>
            <a:fld id="{AE086683-F536-42AB-ABBC-F4803DFE8DBC}" type="slidenum">
              <a:rPr lang="sv-SE" smtClean="0"/>
              <a:pPr/>
              <a:t>23</a:t>
            </a:fld>
            <a:endParaRPr lang="sv-SE" dirty="0"/>
          </a:p>
        </p:txBody>
      </p:sp>
      <p:sp>
        <p:nvSpPr>
          <p:cNvPr id="5" name="Rubrik 4">
            <a:extLst>
              <a:ext uri="{FF2B5EF4-FFF2-40B4-BE49-F238E27FC236}">
                <a16:creationId xmlns:a16="http://schemas.microsoft.com/office/drawing/2014/main" id="{12CB5757-8D08-454D-9F45-B723BE8027E8}"/>
              </a:ext>
            </a:extLst>
          </p:cNvPr>
          <p:cNvSpPr>
            <a:spLocks noGrp="1"/>
          </p:cNvSpPr>
          <p:nvPr>
            <p:ph type="title"/>
          </p:nvPr>
        </p:nvSpPr>
        <p:spPr/>
        <p:txBody>
          <a:bodyPr/>
          <a:lstStyle/>
          <a:p>
            <a:r>
              <a:rPr lang="sv-SE" dirty="0">
                <a:solidFill>
                  <a:schemeClr val="bg2"/>
                </a:solidFill>
                <a:latin typeface="Georgia" panose="02040502050405020303" pitchFamily="18" charset="0"/>
              </a:rPr>
              <a:t>Inför nästa gång</a:t>
            </a:r>
          </a:p>
        </p:txBody>
      </p:sp>
    </p:spTree>
    <p:extLst>
      <p:ext uri="{BB962C8B-B14F-4D97-AF65-F5344CB8AC3E}">
        <p14:creationId xmlns:p14="http://schemas.microsoft.com/office/powerpoint/2010/main" val="39766823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B2F59DA1-E9B7-4FE4-AA22-A5EA5455611A}"/>
              </a:ext>
            </a:extLst>
          </p:cNvPr>
          <p:cNvSpPr>
            <a:spLocks noGrp="1"/>
          </p:cNvSpPr>
          <p:nvPr>
            <p:ph sz="quarter" idx="13"/>
          </p:nvPr>
        </p:nvSpPr>
        <p:spPr>
          <a:xfrm>
            <a:off x="595382" y="2024063"/>
            <a:ext cx="10641187" cy="3852862"/>
          </a:xfrm>
        </p:spPr>
        <p:txBody>
          <a:bodyPr/>
          <a:lstStyle/>
          <a:p>
            <a:r>
              <a:rPr lang="en-US" sz="2400" dirty="0" err="1">
                <a:solidFill>
                  <a:schemeClr val="bg2"/>
                </a:solidFill>
                <a:latin typeface="Georgia" panose="02040502050405020303" pitchFamily="18" charset="0"/>
              </a:rPr>
              <a:t>Vad</a:t>
            </a:r>
            <a:r>
              <a:rPr lang="en-US" sz="2400" dirty="0">
                <a:solidFill>
                  <a:schemeClr val="bg2"/>
                </a:solidFill>
                <a:latin typeface="Georgia" panose="02040502050405020303" pitchFamily="18" charset="0"/>
              </a:rPr>
              <a:t> tar du med dig </a:t>
            </a:r>
            <a:r>
              <a:rPr lang="en-US" sz="2400" dirty="0" err="1">
                <a:solidFill>
                  <a:schemeClr val="bg2"/>
                </a:solidFill>
                <a:latin typeface="Georgia" panose="02040502050405020303" pitchFamily="18" charset="0"/>
              </a:rPr>
              <a:t>från</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idag</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relaterat</a:t>
            </a:r>
            <a:r>
              <a:rPr lang="en-US" sz="2400" dirty="0">
                <a:solidFill>
                  <a:schemeClr val="bg2"/>
                </a:solidFill>
                <a:latin typeface="Georgia" panose="02040502050405020303" pitchFamily="18" charset="0"/>
              </a:rPr>
              <a:t> till din </a:t>
            </a:r>
            <a:r>
              <a:rPr lang="en-US" sz="2400" dirty="0" err="1">
                <a:solidFill>
                  <a:schemeClr val="bg2"/>
                </a:solidFill>
                <a:latin typeface="Georgia" panose="02040502050405020303" pitchFamily="18" charset="0"/>
              </a:rPr>
              <a:t>egen</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utveckling</a:t>
            </a:r>
            <a:r>
              <a:rPr lang="en-US" sz="2400" dirty="0">
                <a:solidFill>
                  <a:schemeClr val="bg2"/>
                </a:solidFill>
                <a:latin typeface="Georgia" panose="02040502050405020303" pitchFamily="18" charset="0"/>
              </a:rPr>
              <a:t>? </a:t>
            </a:r>
          </a:p>
          <a:p>
            <a:pPr lvl="1"/>
            <a:r>
              <a:rPr lang="en-US" sz="2000" dirty="0">
                <a:solidFill>
                  <a:schemeClr val="bg2"/>
                </a:solidFill>
                <a:latin typeface="Georgia" panose="02040502050405020303" pitchFamily="18" charset="0"/>
              </a:rPr>
              <a:t>Finns det </a:t>
            </a:r>
            <a:r>
              <a:rPr lang="en-US" sz="2000" dirty="0" err="1">
                <a:solidFill>
                  <a:schemeClr val="bg2"/>
                </a:solidFill>
                <a:latin typeface="Georgia" panose="02040502050405020303" pitchFamily="18" charset="0"/>
              </a:rPr>
              <a:t>något</a:t>
            </a:r>
            <a:r>
              <a:rPr lang="en-US" sz="2000" dirty="0">
                <a:solidFill>
                  <a:schemeClr val="bg2"/>
                </a:solidFill>
                <a:latin typeface="Georgia" panose="02040502050405020303" pitchFamily="18" charset="0"/>
              </a:rPr>
              <a:t> </a:t>
            </a:r>
            <a:r>
              <a:rPr lang="en-US" sz="2000" dirty="0" err="1">
                <a:solidFill>
                  <a:schemeClr val="bg2"/>
                </a:solidFill>
                <a:latin typeface="Georgia" panose="02040502050405020303" pitchFamily="18" charset="0"/>
              </a:rPr>
              <a:t>som</a:t>
            </a:r>
            <a:r>
              <a:rPr lang="en-US" sz="2000" dirty="0">
                <a:solidFill>
                  <a:schemeClr val="bg2"/>
                </a:solidFill>
                <a:latin typeface="Georgia" panose="02040502050405020303" pitchFamily="18" charset="0"/>
              </a:rPr>
              <a:t> du </a:t>
            </a:r>
            <a:r>
              <a:rPr lang="en-US" sz="2000" dirty="0" err="1">
                <a:solidFill>
                  <a:schemeClr val="bg2"/>
                </a:solidFill>
                <a:latin typeface="Georgia" panose="02040502050405020303" pitchFamily="18" charset="0"/>
              </a:rPr>
              <a:t>kan</a:t>
            </a:r>
            <a:r>
              <a:rPr lang="en-US" sz="2000" dirty="0">
                <a:solidFill>
                  <a:schemeClr val="bg2"/>
                </a:solidFill>
                <a:latin typeface="Georgia" panose="02040502050405020303" pitchFamily="18" charset="0"/>
              </a:rPr>
              <a:t> </a:t>
            </a:r>
            <a:r>
              <a:rPr lang="en-US" sz="2000" dirty="0" err="1">
                <a:solidFill>
                  <a:schemeClr val="bg2"/>
                </a:solidFill>
                <a:latin typeface="Georgia" panose="02040502050405020303" pitchFamily="18" charset="0"/>
              </a:rPr>
              <a:t>göra</a:t>
            </a:r>
            <a:r>
              <a:rPr lang="en-US" sz="2000" dirty="0">
                <a:solidFill>
                  <a:schemeClr val="bg2"/>
                </a:solidFill>
                <a:latin typeface="Georgia" panose="02040502050405020303" pitchFamily="18" charset="0"/>
              </a:rPr>
              <a:t> </a:t>
            </a:r>
            <a:r>
              <a:rPr lang="en-US" sz="2000" dirty="0" err="1">
                <a:solidFill>
                  <a:schemeClr val="bg2"/>
                </a:solidFill>
                <a:latin typeface="Georgia" panose="02040502050405020303" pitchFamily="18" charset="0"/>
              </a:rPr>
              <a:t>innan</a:t>
            </a:r>
            <a:r>
              <a:rPr lang="en-US" sz="2000" dirty="0">
                <a:solidFill>
                  <a:schemeClr val="bg2"/>
                </a:solidFill>
                <a:latin typeface="Georgia" panose="02040502050405020303" pitchFamily="18" charset="0"/>
              </a:rPr>
              <a:t> </a:t>
            </a:r>
            <a:r>
              <a:rPr lang="en-US" sz="2000" dirty="0" err="1">
                <a:solidFill>
                  <a:schemeClr val="bg2"/>
                </a:solidFill>
                <a:latin typeface="Georgia" panose="02040502050405020303" pitchFamily="18" charset="0"/>
              </a:rPr>
              <a:t>nästa</a:t>
            </a:r>
            <a:r>
              <a:rPr lang="en-US" sz="2000" dirty="0">
                <a:solidFill>
                  <a:schemeClr val="bg2"/>
                </a:solidFill>
                <a:latin typeface="Georgia" panose="02040502050405020303" pitchFamily="18" charset="0"/>
              </a:rPr>
              <a:t> </a:t>
            </a:r>
            <a:r>
              <a:rPr lang="en-US" sz="2000" dirty="0" err="1">
                <a:solidFill>
                  <a:schemeClr val="bg2"/>
                </a:solidFill>
                <a:latin typeface="Georgia" panose="02040502050405020303" pitchFamily="18" charset="0"/>
              </a:rPr>
              <a:t>tillfälle</a:t>
            </a:r>
            <a:r>
              <a:rPr lang="en-US" sz="2000" dirty="0">
                <a:solidFill>
                  <a:schemeClr val="bg2"/>
                </a:solidFill>
                <a:latin typeface="Georgia" panose="02040502050405020303" pitchFamily="18" charset="0"/>
              </a:rPr>
              <a:t>?</a:t>
            </a:r>
            <a:endParaRPr lang="sv-SE" sz="2000" dirty="0">
              <a:latin typeface="Georgia" panose="02040502050405020303" pitchFamily="18" charset="0"/>
            </a:endParaRPr>
          </a:p>
        </p:txBody>
      </p:sp>
      <p:sp>
        <p:nvSpPr>
          <p:cNvPr id="4" name="Platshållare för bildnummer 3">
            <a:extLst>
              <a:ext uri="{FF2B5EF4-FFF2-40B4-BE49-F238E27FC236}">
                <a16:creationId xmlns:a16="http://schemas.microsoft.com/office/drawing/2014/main" id="{54B54266-B9C4-49EA-83BE-4CC2FAD4E4FD}"/>
              </a:ext>
            </a:extLst>
          </p:cNvPr>
          <p:cNvSpPr>
            <a:spLocks noGrp="1"/>
          </p:cNvSpPr>
          <p:nvPr>
            <p:ph type="sldNum" sz="quarter" idx="12"/>
          </p:nvPr>
        </p:nvSpPr>
        <p:spPr/>
        <p:txBody>
          <a:bodyPr/>
          <a:lstStyle/>
          <a:p>
            <a:fld id="{AE086683-F536-42AB-ABBC-F4803DFE8DBC}" type="slidenum">
              <a:rPr lang="sv-SE" smtClean="0"/>
              <a:pPr/>
              <a:t>24</a:t>
            </a:fld>
            <a:endParaRPr lang="sv-SE" dirty="0"/>
          </a:p>
        </p:txBody>
      </p:sp>
      <p:sp>
        <p:nvSpPr>
          <p:cNvPr id="5" name="Rubrik 4">
            <a:extLst>
              <a:ext uri="{FF2B5EF4-FFF2-40B4-BE49-F238E27FC236}">
                <a16:creationId xmlns:a16="http://schemas.microsoft.com/office/drawing/2014/main" id="{12CB5757-8D08-454D-9F45-B723BE8027E8}"/>
              </a:ext>
            </a:extLst>
          </p:cNvPr>
          <p:cNvSpPr>
            <a:spLocks noGrp="1"/>
          </p:cNvSpPr>
          <p:nvPr>
            <p:ph type="title"/>
          </p:nvPr>
        </p:nvSpPr>
        <p:spPr/>
        <p:txBody>
          <a:bodyPr/>
          <a:lstStyle/>
          <a:p>
            <a:r>
              <a:rPr lang="sv-SE" dirty="0">
                <a:solidFill>
                  <a:schemeClr val="bg2"/>
                </a:solidFill>
                <a:latin typeface="Georgia" panose="02040502050405020303" pitchFamily="18" charset="0"/>
              </a:rPr>
              <a:t>Slutsummering</a:t>
            </a:r>
          </a:p>
        </p:txBody>
      </p:sp>
    </p:spTree>
    <p:extLst>
      <p:ext uri="{BB962C8B-B14F-4D97-AF65-F5344CB8AC3E}">
        <p14:creationId xmlns:p14="http://schemas.microsoft.com/office/powerpoint/2010/main" val="25716322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B2F59DA1-E9B7-4FE4-AA22-A5EA5455611A}"/>
              </a:ext>
            </a:extLst>
          </p:cNvPr>
          <p:cNvSpPr>
            <a:spLocks noGrp="1"/>
          </p:cNvSpPr>
          <p:nvPr>
            <p:ph sz="quarter" idx="13"/>
          </p:nvPr>
        </p:nvSpPr>
        <p:spPr>
          <a:xfrm>
            <a:off x="724829" y="2386361"/>
            <a:ext cx="10511740" cy="3490564"/>
          </a:xfrm>
        </p:spPr>
        <p:txBody>
          <a:bodyPr/>
          <a:lstStyle/>
          <a:p>
            <a:pPr marL="0" indent="0">
              <a:buNone/>
            </a:pPr>
            <a:r>
              <a:rPr lang="sv-SE" sz="2400" dirty="0">
                <a:solidFill>
                  <a:schemeClr val="accent1"/>
                </a:solidFill>
                <a:latin typeface="Georgia" panose="02040502050405020303" pitchFamily="18" charset="0"/>
              </a:rPr>
              <a:t>På slutet av eller efter träff 2 är det dags att utvärdera er kollegiestart. Vi på IHPU önskar följa hur det nya upplägget av specialistkollegium fungerar för att ha möjlighet att utveckla innehåll och genomförande vid behov.</a:t>
            </a:r>
          </a:p>
          <a:p>
            <a:pPr marL="0" indent="0">
              <a:buNone/>
            </a:pPr>
            <a:r>
              <a:rPr lang="sv-SE" sz="2400" dirty="0">
                <a:solidFill>
                  <a:schemeClr val="accent1"/>
                </a:solidFill>
                <a:latin typeface="Georgia" panose="02040502050405020303" pitchFamily="18" charset="0"/>
              </a:rPr>
              <a:t>Länk till utvärderingen hittas i dokumentet ”Utvärderingslänkar” och här:</a:t>
            </a:r>
          </a:p>
          <a:p>
            <a:pPr marL="0" indent="0">
              <a:buNone/>
            </a:pPr>
            <a:r>
              <a:rPr lang="sv-SE" sz="2400" u="sng" dirty="0">
                <a:solidFill>
                  <a:schemeClr val="accent1"/>
                </a:solidFill>
                <a:effectLst/>
                <a:latin typeface="Georgia" panose="02040502050405020303" pitchFamily="18"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https://ui.ungpd.com/Surveys/27b2e38b-a2e4-4601-a284-59996b758b49</a:t>
            </a:r>
            <a:endParaRPr lang="sv-SE" sz="2400" dirty="0">
              <a:solidFill>
                <a:schemeClr val="accent1"/>
              </a:solidFill>
              <a:latin typeface="Georgia" panose="02040502050405020303" pitchFamily="18" charset="0"/>
            </a:endParaRPr>
          </a:p>
          <a:p>
            <a:pPr marL="0" indent="0">
              <a:buNone/>
            </a:pPr>
            <a:endParaRPr lang="sv-SE" sz="2400" dirty="0">
              <a:solidFill>
                <a:schemeClr val="accent1"/>
              </a:solidFill>
              <a:latin typeface="Georgia" panose="02040502050405020303" pitchFamily="18" charset="0"/>
            </a:endParaRPr>
          </a:p>
          <a:p>
            <a:pPr marL="0" indent="0">
              <a:buNone/>
            </a:pPr>
            <a:r>
              <a:rPr lang="sv-SE" sz="2400" dirty="0">
                <a:solidFill>
                  <a:schemeClr val="accent1"/>
                </a:solidFill>
                <a:latin typeface="Georgia" panose="02040502050405020303" pitchFamily="18" charset="0"/>
              </a:rPr>
              <a:t>/Tack på förhand från IHPU!</a:t>
            </a:r>
          </a:p>
        </p:txBody>
      </p:sp>
      <p:sp>
        <p:nvSpPr>
          <p:cNvPr id="4" name="Platshållare för bildnummer 3">
            <a:extLst>
              <a:ext uri="{FF2B5EF4-FFF2-40B4-BE49-F238E27FC236}">
                <a16:creationId xmlns:a16="http://schemas.microsoft.com/office/drawing/2014/main" id="{54B54266-B9C4-49EA-83BE-4CC2FAD4E4FD}"/>
              </a:ext>
            </a:extLst>
          </p:cNvPr>
          <p:cNvSpPr>
            <a:spLocks noGrp="1"/>
          </p:cNvSpPr>
          <p:nvPr>
            <p:ph type="sldNum" sz="quarter" idx="12"/>
          </p:nvPr>
        </p:nvSpPr>
        <p:spPr/>
        <p:txBody>
          <a:bodyPr/>
          <a:lstStyle/>
          <a:p>
            <a:fld id="{AE086683-F536-42AB-ABBC-F4803DFE8DBC}" type="slidenum">
              <a:rPr lang="sv-SE" smtClean="0"/>
              <a:pPr/>
              <a:t>25</a:t>
            </a:fld>
            <a:endParaRPr lang="sv-SE" dirty="0"/>
          </a:p>
        </p:txBody>
      </p:sp>
      <p:sp>
        <p:nvSpPr>
          <p:cNvPr id="5" name="Rubrik 4">
            <a:extLst>
              <a:ext uri="{FF2B5EF4-FFF2-40B4-BE49-F238E27FC236}">
                <a16:creationId xmlns:a16="http://schemas.microsoft.com/office/drawing/2014/main" id="{12CB5757-8D08-454D-9F45-B723BE8027E8}"/>
              </a:ext>
            </a:extLst>
          </p:cNvPr>
          <p:cNvSpPr>
            <a:spLocks noGrp="1"/>
          </p:cNvSpPr>
          <p:nvPr>
            <p:ph type="title"/>
          </p:nvPr>
        </p:nvSpPr>
        <p:spPr>
          <a:xfrm>
            <a:off x="724829" y="1018382"/>
            <a:ext cx="11340790" cy="760413"/>
          </a:xfrm>
        </p:spPr>
        <p:txBody>
          <a:bodyPr/>
          <a:lstStyle/>
          <a:p>
            <a:r>
              <a:rPr lang="sv-SE" sz="4000" dirty="0">
                <a:solidFill>
                  <a:schemeClr val="accent1"/>
                </a:solidFill>
                <a:latin typeface="Georgia" panose="02040502050405020303" pitchFamily="18" charset="0"/>
              </a:rPr>
              <a:t>Utvärdering under/efter träff 2</a:t>
            </a:r>
          </a:p>
        </p:txBody>
      </p:sp>
    </p:spTree>
    <p:extLst>
      <p:ext uri="{BB962C8B-B14F-4D97-AF65-F5344CB8AC3E}">
        <p14:creationId xmlns:p14="http://schemas.microsoft.com/office/powerpoint/2010/main" val="29203198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0DECF58D-4461-A614-EC8C-E56ED3EC42D0}"/>
              </a:ext>
            </a:extLst>
          </p:cNvPr>
          <p:cNvSpPr>
            <a:spLocks noGrp="1"/>
          </p:cNvSpPr>
          <p:nvPr>
            <p:ph sz="quarter" idx="13"/>
          </p:nvPr>
        </p:nvSpPr>
        <p:spPr>
          <a:xfrm>
            <a:off x="5668110" y="1018382"/>
            <a:ext cx="5936515" cy="3852862"/>
          </a:xfrm>
        </p:spPr>
        <p:txBody>
          <a:bodyPr/>
          <a:lstStyle/>
          <a:p>
            <a:r>
              <a:rPr lang="sv-SE" sz="2400" dirty="0">
                <a:latin typeface="Georgia" panose="02040502050405020303" pitchFamily="18" charset="0"/>
              </a:rPr>
              <a:t>Incheckning</a:t>
            </a:r>
          </a:p>
          <a:p>
            <a:r>
              <a:rPr lang="sv-SE" sz="2400" dirty="0">
                <a:latin typeface="Georgia" panose="02040502050405020303" pitchFamily="18" charset="0"/>
              </a:rPr>
              <a:t>Valfritt tema</a:t>
            </a:r>
          </a:p>
          <a:p>
            <a:r>
              <a:rPr lang="sv-SE" sz="2400" dirty="0">
                <a:latin typeface="Georgia" panose="02040502050405020303" pitchFamily="18" charset="0"/>
              </a:rPr>
              <a:t>Inför ledarskapsmomentet</a:t>
            </a:r>
          </a:p>
          <a:p>
            <a:r>
              <a:rPr lang="sv-SE" sz="2400" dirty="0">
                <a:latin typeface="Georgia" panose="02040502050405020303" pitchFamily="18" charset="0"/>
              </a:rPr>
              <a:t>Slutsummering</a:t>
            </a:r>
          </a:p>
        </p:txBody>
      </p:sp>
      <p:sp>
        <p:nvSpPr>
          <p:cNvPr id="4" name="Platshållare för bildnummer 3">
            <a:extLst>
              <a:ext uri="{FF2B5EF4-FFF2-40B4-BE49-F238E27FC236}">
                <a16:creationId xmlns:a16="http://schemas.microsoft.com/office/drawing/2014/main" id="{C1BFBABD-54B5-98C3-39A2-EF94073891A2}"/>
              </a:ext>
            </a:extLst>
          </p:cNvPr>
          <p:cNvSpPr>
            <a:spLocks noGrp="1"/>
          </p:cNvSpPr>
          <p:nvPr>
            <p:ph type="sldNum" sz="quarter" idx="12"/>
          </p:nvPr>
        </p:nvSpPr>
        <p:spPr/>
        <p:txBody>
          <a:bodyPr/>
          <a:lstStyle/>
          <a:p>
            <a:fld id="{AE086683-F536-42AB-ABBC-F4803DFE8DBC}" type="slidenum">
              <a:rPr lang="sv-SE" smtClean="0"/>
              <a:pPr/>
              <a:t>26</a:t>
            </a:fld>
            <a:endParaRPr lang="sv-SE" dirty="0"/>
          </a:p>
        </p:txBody>
      </p:sp>
      <p:sp>
        <p:nvSpPr>
          <p:cNvPr id="5" name="Rubrik 4">
            <a:extLst>
              <a:ext uri="{FF2B5EF4-FFF2-40B4-BE49-F238E27FC236}">
                <a16:creationId xmlns:a16="http://schemas.microsoft.com/office/drawing/2014/main" id="{DD2E842D-3634-0706-1073-C4631269018E}"/>
              </a:ext>
            </a:extLst>
          </p:cNvPr>
          <p:cNvSpPr>
            <a:spLocks noGrp="1"/>
          </p:cNvSpPr>
          <p:nvPr>
            <p:ph type="title"/>
          </p:nvPr>
        </p:nvSpPr>
        <p:spPr/>
        <p:txBody>
          <a:bodyPr/>
          <a:lstStyle/>
          <a:p>
            <a:r>
              <a:rPr lang="sv-SE" dirty="0">
                <a:latin typeface="Georgia" panose="02040502050405020303" pitchFamily="18" charset="0"/>
              </a:rPr>
              <a:t>Agenda för träff 4</a:t>
            </a:r>
          </a:p>
        </p:txBody>
      </p:sp>
    </p:spTree>
    <p:extLst>
      <p:ext uri="{BB962C8B-B14F-4D97-AF65-F5344CB8AC3E}">
        <p14:creationId xmlns:p14="http://schemas.microsoft.com/office/powerpoint/2010/main" val="12650274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B2F59DA1-E9B7-4FE4-AA22-A5EA5455611A}"/>
              </a:ext>
            </a:extLst>
          </p:cNvPr>
          <p:cNvSpPr>
            <a:spLocks noGrp="1"/>
          </p:cNvSpPr>
          <p:nvPr>
            <p:ph sz="quarter" idx="13"/>
          </p:nvPr>
        </p:nvSpPr>
        <p:spPr>
          <a:xfrm>
            <a:off x="595382" y="2024063"/>
            <a:ext cx="10641187" cy="3852862"/>
          </a:xfrm>
        </p:spPr>
        <p:txBody>
          <a:bodyPr/>
          <a:lstStyle/>
          <a:p>
            <a:r>
              <a:rPr lang="en-US" sz="2400" dirty="0" err="1">
                <a:solidFill>
                  <a:schemeClr val="bg2"/>
                </a:solidFill>
                <a:latin typeface="Georgia" panose="02040502050405020303" pitchFamily="18" charset="0"/>
              </a:rPr>
              <a:t>Arbetssituation</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kopplat</a:t>
            </a:r>
            <a:r>
              <a:rPr lang="en-US" sz="2400" dirty="0">
                <a:solidFill>
                  <a:schemeClr val="bg2"/>
                </a:solidFill>
                <a:latin typeface="Georgia" panose="02040502050405020303" pitchFamily="18" charset="0"/>
              </a:rPr>
              <a:t> till </a:t>
            </a:r>
            <a:r>
              <a:rPr lang="en-US" sz="2400" dirty="0" err="1">
                <a:solidFill>
                  <a:schemeClr val="bg2"/>
                </a:solidFill>
                <a:latin typeface="Georgia" panose="02040502050405020303" pitchFamily="18" charset="0"/>
              </a:rPr>
              <a:t>specialistrollen</a:t>
            </a:r>
            <a:endParaRPr lang="en-US" sz="2400" dirty="0">
              <a:solidFill>
                <a:schemeClr val="bg2"/>
              </a:solidFill>
              <a:latin typeface="Georgia" panose="02040502050405020303" pitchFamily="18" charset="0"/>
            </a:endParaRPr>
          </a:p>
          <a:p>
            <a:r>
              <a:rPr lang="en-US" sz="2400" dirty="0" err="1">
                <a:solidFill>
                  <a:schemeClr val="bg2"/>
                </a:solidFill>
                <a:latin typeface="Georgia" panose="02040502050405020303" pitchFamily="18" charset="0"/>
              </a:rPr>
              <a:t>Aktuellt</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läge</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i</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specialistutbildningen</a:t>
            </a:r>
            <a:endParaRPr lang="en-US" sz="2400" dirty="0">
              <a:solidFill>
                <a:schemeClr val="bg2"/>
              </a:solidFill>
              <a:latin typeface="Georgia" panose="02040502050405020303" pitchFamily="18" charset="0"/>
            </a:endParaRPr>
          </a:p>
          <a:p>
            <a:r>
              <a:rPr lang="en-US" sz="2400" dirty="0" err="1">
                <a:solidFill>
                  <a:schemeClr val="bg2"/>
                </a:solidFill>
                <a:latin typeface="Georgia" panose="02040502050405020303" pitchFamily="18" charset="0"/>
              </a:rPr>
              <a:t>Backspegel</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hur</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har</a:t>
            </a:r>
            <a:r>
              <a:rPr lang="en-US" sz="2400" dirty="0">
                <a:solidFill>
                  <a:schemeClr val="bg2"/>
                </a:solidFill>
                <a:latin typeface="Georgia" panose="02040502050405020303" pitchFamily="18" charset="0"/>
              </a:rPr>
              <a:t> det </a:t>
            </a:r>
            <a:r>
              <a:rPr lang="en-US" sz="2400" dirty="0" err="1">
                <a:solidFill>
                  <a:schemeClr val="bg2"/>
                </a:solidFill>
                <a:latin typeface="Georgia" panose="02040502050405020303" pitchFamily="18" charset="0"/>
              </a:rPr>
              <a:t>gått</a:t>
            </a:r>
            <a:r>
              <a:rPr lang="en-US" sz="2400" dirty="0">
                <a:solidFill>
                  <a:schemeClr val="bg2"/>
                </a:solidFill>
                <a:latin typeface="Georgia" panose="02040502050405020303" pitchFamily="18" charset="0"/>
              </a:rPr>
              <a:t> med det du tog med dig </a:t>
            </a:r>
            <a:r>
              <a:rPr lang="en-US" sz="2400" dirty="0" err="1">
                <a:solidFill>
                  <a:schemeClr val="bg2"/>
                </a:solidFill>
                <a:latin typeface="Georgia" panose="02040502050405020303" pitchFamily="18" charset="0"/>
              </a:rPr>
              <a:t>förra</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gången</a:t>
            </a:r>
            <a:r>
              <a:rPr lang="en-US" sz="2400" dirty="0">
                <a:solidFill>
                  <a:schemeClr val="bg2"/>
                </a:solidFill>
                <a:latin typeface="Georgia" panose="02040502050405020303" pitchFamily="18" charset="0"/>
              </a:rPr>
              <a:t>?</a:t>
            </a:r>
          </a:p>
          <a:p>
            <a:endParaRPr lang="sv-SE" sz="2400" dirty="0">
              <a:latin typeface="Georgia" panose="02040502050405020303" pitchFamily="18" charset="0"/>
            </a:endParaRPr>
          </a:p>
        </p:txBody>
      </p:sp>
      <p:sp>
        <p:nvSpPr>
          <p:cNvPr id="4" name="Platshållare för bildnummer 3">
            <a:extLst>
              <a:ext uri="{FF2B5EF4-FFF2-40B4-BE49-F238E27FC236}">
                <a16:creationId xmlns:a16="http://schemas.microsoft.com/office/drawing/2014/main" id="{54B54266-B9C4-49EA-83BE-4CC2FAD4E4FD}"/>
              </a:ext>
            </a:extLst>
          </p:cNvPr>
          <p:cNvSpPr>
            <a:spLocks noGrp="1"/>
          </p:cNvSpPr>
          <p:nvPr>
            <p:ph type="sldNum" sz="quarter" idx="12"/>
          </p:nvPr>
        </p:nvSpPr>
        <p:spPr/>
        <p:txBody>
          <a:bodyPr/>
          <a:lstStyle/>
          <a:p>
            <a:fld id="{AE086683-F536-42AB-ABBC-F4803DFE8DBC}" type="slidenum">
              <a:rPr lang="sv-SE" smtClean="0"/>
              <a:pPr/>
              <a:t>27</a:t>
            </a:fld>
            <a:endParaRPr lang="sv-SE" dirty="0"/>
          </a:p>
        </p:txBody>
      </p:sp>
      <p:sp>
        <p:nvSpPr>
          <p:cNvPr id="5" name="Rubrik 4">
            <a:extLst>
              <a:ext uri="{FF2B5EF4-FFF2-40B4-BE49-F238E27FC236}">
                <a16:creationId xmlns:a16="http://schemas.microsoft.com/office/drawing/2014/main" id="{12CB5757-8D08-454D-9F45-B723BE8027E8}"/>
              </a:ext>
            </a:extLst>
          </p:cNvPr>
          <p:cNvSpPr>
            <a:spLocks noGrp="1"/>
          </p:cNvSpPr>
          <p:nvPr>
            <p:ph type="title"/>
          </p:nvPr>
        </p:nvSpPr>
        <p:spPr/>
        <p:txBody>
          <a:bodyPr/>
          <a:lstStyle/>
          <a:p>
            <a:r>
              <a:rPr lang="sv-SE" dirty="0">
                <a:solidFill>
                  <a:schemeClr val="bg2"/>
                </a:solidFill>
                <a:latin typeface="Georgia" panose="02040502050405020303" pitchFamily="18" charset="0"/>
              </a:rPr>
              <a:t>Incheckning</a:t>
            </a:r>
          </a:p>
        </p:txBody>
      </p:sp>
    </p:spTree>
    <p:extLst>
      <p:ext uri="{BB962C8B-B14F-4D97-AF65-F5344CB8AC3E}">
        <p14:creationId xmlns:p14="http://schemas.microsoft.com/office/powerpoint/2010/main" val="35308437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54B54266-B9C4-49EA-83BE-4CC2FAD4E4FD}"/>
              </a:ext>
            </a:extLst>
          </p:cNvPr>
          <p:cNvSpPr>
            <a:spLocks noGrp="1"/>
          </p:cNvSpPr>
          <p:nvPr>
            <p:ph type="sldNum" sz="quarter" idx="12"/>
          </p:nvPr>
        </p:nvSpPr>
        <p:spPr/>
        <p:txBody>
          <a:bodyPr/>
          <a:lstStyle/>
          <a:p>
            <a:fld id="{AE086683-F536-42AB-ABBC-F4803DFE8DBC}" type="slidenum">
              <a:rPr lang="sv-SE" smtClean="0"/>
              <a:pPr/>
              <a:t>28</a:t>
            </a:fld>
            <a:endParaRPr lang="sv-SE" dirty="0"/>
          </a:p>
        </p:txBody>
      </p:sp>
      <p:sp>
        <p:nvSpPr>
          <p:cNvPr id="5" name="Rubrik 4">
            <a:extLst>
              <a:ext uri="{FF2B5EF4-FFF2-40B4-BE49-F238E27FC236}">
                <a16:creationId xmlns:a16="http://schemas.microsoft.com/office/drawing/2014/main" id="{12CB5757-8D08-454D-9F45-B723BE8027E8}"/>
              </a:ext>
            </a:extLst>
          </p:cNvPr>
          <p:cNvSpPr>
            <a:spLocks noGrp="1"/>
          </p:cNvSpPr>
          <p:nvPr>
            <p:ph type="title"/>
          </p:nvPr>
        </p:nvSpPr>
        <p:spPr/>
        <p:txBody>
          <a:bodyPr/>
          <a:lstStyle/>
          <a:p>
            <a:r>
              <a:rPr lang="sv-SE" dirty="0">
                <a:solidFill>
                  <a:schemeClr val="bg2"/>
                </a:solidFill>
                <a:latin typeface="Georgia" panose="02040502050405020303" pitchFamily="18" charset="0"/>
              </a:rPr>
              <a:t>Valfritt tema</a:t>
            </a:r>
          </a:p>
        </p:txBody>
      </p:sp>
    </p:spTree>
    <p:extLst>
      <p:ext uri="{BB962C8B-B14F-4D97-AF65-F5344CB8AC3E}">
        <p14:creationId xmlns:p14="http://schemas.microsoft.com/office/powerpoint/2010/main" val="21073975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B2F59DA1-E9B7-4FE4-AA22-A5EA5455611A}"/>
              </a:ext>
            </a:extLst>
          </p:cNvPr>
          <p:cNvSpPr>
            <a:spLocks noGrp="1"/>
          </p:cNvSpPr>
          <p:nvPr>
            <p:ph sz="quarter" idx="13"/>
          </p:nvPr>
        </p:nvSpPr>
        <p:spPr>
          <a:xfrm>
            <a:off x="595382" y="2024063"/>
            <a:ext cx="10641187" cy="3852862"/>
          </a:xfrm>
        </p:spPr>
        <p:txBody>
          <a:bodyPr/>
          <a:lstStyle/>
          <a:p>
            <a:r>
              <a:rPr lang="en-US" sz="2400" dirty="0" err="1">
                <a:solidFill>
                  <a:schemeClr val="bg2"/>
                </a:solidFill>
                <a:latin typeface="Georgia" panose="02040502050405020303" pitchFamily="18" charset="0"/>
              </a:rPr>
              <a:t>Inför</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ledarskapsmomentet</a:t>
            </a:r>
            <a:endParaRPr lang="en-US" sz="2400" dirty="0">
              <a:solidFill>
                <a:schemeClr val="bg2"/>
              </a:solidFill>
              <a:latin typeface="Georgia" panose="02040502050405020303" pitchFamily="18" charset="0"/>
            </a:endParaRPr>
          </a:p>
          <a:p>
            <a:r>
              <a:rPr lang="en-US" sz="2400" dirty="0" err="1">
                <a:solidFill>
                  <a:schemeClr val="bg2"/>
                </a:solidFill>
                <a:latin typeface="Georgia" panose="02040502050405020303" pitchFamily="18" charset="0"/>
              </a:rPr>
              <a:t>Genomgång</a:t>
            </a:r>
            <a:r>
              <a:rPr lang="en-US" sz="2400" dirty="0">
                <a:solidFill>
                  <a:schemeClr val="bg2"/>
                </a:solidFill>
                <a:latin typeface="Georgia" panose="02040502050405020303" pitchFamily="18" charset="0"/>
              </a:rPr>
              <a:t> av </a:t>
            </a:r>
            <a:r>
              <a:rPr lang="en-US" sz="2400" dirty="0" err="1">
                <a:solidFill>
                  <a:schemeClr val="bg2"/>
                </a:solidFill>
                <a:latin typeface="Georgia" panose="02040502050405020303" pitchFamily="18" charset="0"/>
              </a:rPr>
              <a:t>hemuppgift</a:t>
            </a:r>
            <a:r>
              <a:rPr lang="en-US" sz="2400" dirty="0">
                <a:solidFill>
                  <a:schemeClr val="bg2"/>
                </a:solidFill>
                <a:latin typeface="Georgia" panose="02040502050405020303" pitchFamily="18" charset="0"/>
              </a:rPr>
              <a:t> 1</a:t>
            </a:r>
            <a:endParaRPr lang="sv-SE" sz="2400" dirty="0">
              <a:latin typeface="Georgia" panose="02040502050405020303" pitchFamily="18" charset="0"/>
            </a:endParaRPr>
          </a:p>
        </p:txBody>
      </p:sp>
      <p:sp>
        <p:nvSpPr>
          <p:cNvPr id="4" name="Platshållare för bildnummer 3">
            <a:extLst>
              <a:ext uri="{FF2B5EF4-FFF2-40B4-BE49-F238E27FC236}">
                <a16:creationId xmlns:a16="http://schemas.microsoft.com/office/drawing/2014/main" id="{54B54266-B9C4-49EA-83BE-4CC2FAD4E4FD}"/>
              </a:ext>
            </a:extLst>
          </p:cNvPr>
          <p:cNvSpPr>
            <a:spLocks noGrp="1"/>
          </p:cNvSpPr>
          <p:nvPr>
            <p:ph type="sldNum" sz="quarter" idx="12"/>
          </p:nvPr>
        </p:nvSpPr>
        <p:spPr/>
        <p:txBody>
          <a:bodyPr/>
          <a:lstStyle/>
          <a:p>
            <a:fld id="{AE086683-F536-42AB-ABBC-F4803DFE8DBC}" type="slidenum">
              <a:rPr lang="sv-SE" smtClean="0"/>
              <a:pPr/>
              <a:t>29</a:t>
            </a:fld>
            <a:endParaRPr lang="sv-SE" dirty="0"/>
          </a:p>
        </p:txBody>
      </p:sp>
      <p:sp>
        <p:nvSpPr>
          <p:cNvPr id="5" name="Rubrik 4">
            <a:extLst>
              <a:ext uri="{FF2B5EF4-FFF2-40B4-BE49-F238E27FC236}">
                <a16:creationId xmlns:a16="http://schemas.microsoft.com/office/drawing/2014/main" id="{12CB5757-8D08-454D-9F45-B723BE8027E8}"/>
              </a:ext>
            </a:extLst>
          </p:cNvPr>
          <p:cNvSpPr>
            <a:spLocks noGrp="1"/>
          </p:cNvSpPr>
          <p:nvPr>
            <p:ph type="title"/>
          </p:nvPr>
        </p:nvSpPr>
        <p:spPr/>
        <p:txBody>
          <a:bodyPr/>
          <a:lstStyle/>
          <a:p>
            <a:r>
              <a:rPr lang="sv-SE" dirty="0">
                <a:solidFill>
                  <a:schemeClr val="bg2"/>
                </a:solidFill>
                <a:latin typeface="Georgia" panose="02040502050405020303" pitchFamily="18" charset="0"/>
              </a:rPr>
              <a:t>Inför nästa gång</a:t>
            </a:r>
          </a:p>
        </p:txBody>
      </p:sp>
    </p:spTree>
    <p:extLst>
      <p:ext uri="{BB962C8B-B14F-4D97-AF65-F5344CB8AC3E}">
        <p14:creationId xmlns:p14="http://schemas.microsoft.com/office/powerpoint/2010/main" val="1851142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0DECF58D-4461-A614-EC8C-E56ED3EC42D0}"/>
              </a:ext>
            </a:extLst>
          </p:cNvPr>
          <p:cNvSpPr>
            <a:spLocks noGrp="1"/>
          </p:cNvSpPr>
          <p:nvPr>
            <p:ph sz="quarter" idx="13"/>
          </p:nvPr>
        </p:nvSpPr>
        <p:spPr>
          <a:xfrm>
            <a:off x="5668110" y="1018382"/>
            <a:ext cx="5936515" cy="3852862"/>
          </a:xfrm>
        </p:spPr>
        <p:txBody>
          <a:bodyPr/>
          <a:lstStyle/>
          <a:p>
            <a:r>
              <a:rPr lang="sv-SE" sz="2400" dirty="0">
                <a:latin typeface="Georgia" panose="02040502050405020303" pitchFamily="18" charset="0"/>
              </a:rPr>
              <a:t>Presentation av deltagare och mentor</a:t>
            </a:r>
          </a:p>
          <a:p>
            <a:r>
              <a:rPr lang="sv-SE" sz="2400" dirty="0">
                <a:latin typeface="Georgia" panose="02040502050405020303" pitchFamily="18" charset="0"/>
              </a:rPr>
              <a:t>Introduktion av specialistkollegiet</a:t>
            </a:r>
          </a:p>
          <a:p>
            <a:r>
              <a:rPr lang="sv-SE" sz="2400" dirty="0">
                <a:latin typeface="Georgia" panose="02040502050405020303" pitchFamily="18" charset="0"/>
              </a:rPr>
              <a:t>Utforska specialistrollen</a:t>
            </a:r>
          </a:p>
          <a:p>
            <a:r>
              <a:rPr lang="sv-SE" sz="2400" dirty="0">
                <a:latin typeface="Georgia" panose="02040502050405020303" pitchFamily="18" charset="0"/>
              </a:rPr>
              <a:t>Slutsummering</a:t>
            </a:r>
          </a:p>
        </p:txBody>
      </p:sp>
      <p:sp>
        <p:nvSpPr>
          <p:cNvPr id="4" name="Platshållare för bildnummer 3">
            <a:extLst>
              <a:ext uri="{FF2B5EF4-FFF2-40B4-BE49-F238E27FC236}">
                <a16:creationId xmlns:a16="http://schemas.microsoft.com/office/drawing/2014/main" id="{C1BFBABD-54B5-98C3-39A2-EF94073891A2}"/>
              </a:ext>
            </a:extLst>
          </p:cNvPr>
          <p:cNvSpPr>
            <a:spLocks noGrp="1"/>
          </p:cNvSpPr>
          <p:nvPr>
            <p:ph type="sldNum" sz="quarter" idx="12"/>
          </p:nvPr>
        </p:nvSpPr>
        <p:spPr/>
        <p:txBody>
          <a:bodyPr/>
          <a:lstStyle/>
          <a:p>
            <a:fld id="{AE086683-F536-42AB-ABBC-F4803DFE8DBC}" type="slidenum">
              <a:rPr lang="sv-SE" smtClean="0"/>
              <a:pPr/>
              <a:t>3</a:t>
            </a:fld>
            <a:endParaRPr lang="sv-SE" dirty="0"/>
          </a:p>
        </p:txBody>
      </p:sp>
      <p:sp>
        <p:nvSpPr>
          <p:cNvPr id="5" name="Rubrik 4">
            <a:extLst>
              <a:ext uri="{FF2B5EF4-FFF2-40B4-BE49-F238E27FC236}">
                <a16:creationId xmlns:a16="http://schemas.microsoft.com/office/drawing/2014/main" id="{DD2E842D-3634-0706-1073-C4631269018E}"/>
              </a:ext>
            </a:extLst>
          </p:cNvPr>
          <p:cNvSpPr>
            <a:spLocks noGrp="1"/>
          </p:cNvSpPr>
          <p:nvPr>
            <p:ph type="title"/>
          </p:nvPr>
        </p:nvSpPr>
        <p:spPr/>
        <p:txBody>
          <a:bodyPr/>
          <a:lstStyle/>
          <a:p>
            <a:r>
              <a:rPr lang="sv-SE" dirty="0">
                <a:latin typeface="Georgia" panose="02040502050405020303" pitchFamily="18" charset="0"/>
              </a:rPr>
              <a:t>Agenda för träff 1</a:t>
            </a:r>
          </a:p>
        </p:txBody>
      </p:sp>
    </p:spTree>
    <p:extLst>
      <p:ext uri="{BB962C8B-B14F-4D97-AF65-F5344CB8AC3E}">
        <p14:creationId xmlns:p14="http://schemas.microsoft.com/office/powerpoint/2010/main" val="26999576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B2F59DA1-E9B7-4FE4-AA22-A5EA5455611A}"/>
              </a:ext>
            </a:extLst>
          </p:cNvPr>
          <p:cNvSpPr>
            <a:spLocks noGrp="1"/>
          </p:cNvSpPr>
          <p:nvPr>
            <p:ph sz="quarter" idx="13"/>
          </p:nvPr>
        </p:nvSpPr>
        <p:spPr>
          <a:xfrm>
            <a:off x="595382" y="2024063"/>
            <a:ext cx="10641187" cy="3852862"/>
          </a:xfrm>
        </p:spPr>
        <p:txBody>
          <a:bodyPr/>
          <a:lstStyle/>
          <a:p>
            <a:r>
              <a:rPr lang="en-US" sz="2400" dirty="0" err="1">
                <a:solidFill>
                  <a:schemeClr val="bg2"/>
                </a:solidFill>
                <a:latin typeface="Georgia" panose="02040502050405020303" pitchFamily="18" charset="0"/>
              </a:rPr>
              <a:t>Vad</a:t>
            </a:r>
            <a:r>
              <a:rPr lang="en-US" sz="2400" dirty="0">
                <a:solidFill>
                  <a:schemeClr val="bg2"/>
                </a:solidFill>
                <a:latin typeface="Georgia" panose="02040502050405020303" pitchFamily="18" charset="0"/>
              </a:rPr>
              <a:t> tar du med dig </a:t>
            </a:r>
            <a:r>
              <a:rPr lang="en-US" sz="2400" dirty="0" err="1">
                <a:solidFill>
                  <a:schemeClr val="bg2"/>
                </a:solidFill>
                <a:latin typeface="Georgia" panose="02040502050405020303" pitchFamily="18" charset="0"/>
              </a:rPr>
              <a:t>från</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idag</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relaterat</a:t>
            </a:r>
            <a:r>
              <a:rPr lang="en-US" sz="2400" dirty="0">
                <a:solidFill>
                  <a:schemeClr val="bg2"/>
                </a:solidFill>
                <a:latin typeface="Georgia" panose="02040502050405020303" pitchFamily="18" charset="0"/>
              </a:rPr>
              <a:t> till din </a:t>
            </a:r>
            <a:r>
              <a:rPr lang="en-US" sz="2400" dirty="0" err="1">
                <a:solidFill>
                  <a:schemeClr val="bg2"/>
                </a:solidFill>
                <a:latin typeface="Georgia" panose="02040502050405020303" pitchFamily="18" charset="0"/>
              </a:rPr>
              <a:t>egen</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utveckling</a:t>
            </a:r>
            <a:r>
              <a:rPr lang="en-US" sz="2400" dirty="0">
                <a:solidFill>
                  <a:schemeClr val="bg2"/>
                </a:solidFill>
                <a:latin typeface="Georgia" panose="02040502050405020303" pitchFamily="18" charset="0"/>
              </a:rPr>
              <a:t>? </a:t>
            </a:r>
          </a:p>
          <a:p>
            <a:pPr lvl="1"/>
            <a:r>
              <a:rPr lang="en-US" sz="2000" dirty="0">
                <a:solidFill>
                  <a:schemeClr val="bg2"/>
                </a:solidFill>
                <a:latin typeface="Georgia" panose="02040502050405020303" pitchFamily="18" charset="0"/>
              </a:rPr>
              <a:t>Finns det </a:t>
            </a:r>
            <a:r>
              <a:rPr lang="en-US" sz="2000" dirty="0" err="1">
                <a:solidFill>
                  <a:schemeClr val="bg2"/>
                </a:solidFill>
                <a:latin typeface="Georgia" panose="02040502050405020303" pitchFamily="18" charset="0"/>
              </a:rPr>
              <a:t>något</a:t>
            </a:r>
            <a:r>
              <a:rPr lang="en-US" sz="2000" dirty="0">
                <a:solidFill>
                  <a:schemeClr val="bg2"/>
                </a:solidFill>
                <a:latin typeface="Georgia" panose="02040502050405020303" pitchFamily="18" charset="0"/>
              </a:rPr>
              <a:t> </a:t>
            </a:r>
            <a:r>
              <a:rPr lang="en-US" sz="2000" dirty="0" err="1">
                <a:solidFill>
                  <a:schemeClr val="bg2"/>
                </a:solidFill>
                <a:latin typeface="Georgia" panose="02040502050405020303" pitchFamily="18" charset="0"/>
              </a:rPr>
              <a:t>som</a:t>
            </a:r>
            <a:r>
              <a:rPr lang="en-US" sz="2000" dirty="0">
                <a:solidFill>
                  <a:schemeClr val="bg2"/>
                </a:solidFill>
                <a:latin typeface="Georgia" panose="02040502050405020303" pitchFamily="18" charset="0"/>
              </a:rPr>
              <a:t> du </a:t>
            </a:r>
            <a:r>
              <a:rPr lang="en-US" sz="2000" dirty="0" err="1">
                <a:solidFill>
                  <a:schemeClr val="bg2"/>
                </a:solidFill>
                <a:latin typeface="Georgia" panose="02040502050405020303" pitchFamily="18" charset="0"/>
              </a:rPr>
              <a:t>kan</a:t>
            </a:r>
            <a:r>
              <a:rPr lang="en-US" sz="2000" dirty="0">
                <a:solidFill>
                  <a:schemeClr val="bg2"/>
                </a:solidFill>
                <a:latin typeface="Georgia" panose="02040502050405020303" pitchFamily="18" charset="0"/>
              </a:rPr>
              <a:t> </a:t>
            </a:r>
            <a:r>
              <a:rPr lang="en-US" sz="2000" dirty="0" err="1">
                <a:solidFill>
                  <a:schemeClr val="bg2"/>
                </a:solidFill>
                <a:latin typeface="Georgia" panose="02040502050405020303" pitchFamily="18" charset="0"/>
              </a:rPr>
              <a:t>göra</a:t>
            </a:r>
            <a:r>
              <a:rPr lang="en-US" sz="2000" dirty="0">
                <a:solidFill>
                  <a:schemeClr val="bg2"/>
                </a:solidFill>
                <a:latin typeface="Georgia" panose="02040502050405020303" pitchFamily="18" charset="0"/>
              </a:rPr>
              <a:t> </a:t>
            </a:r>
            <a:r>
              <a:rPr lang="en-US" sz="2000" dirty="0" err="1">
                <a:solidFill>
                  <a:schemeClr val="bg2"/>
                </a:solidFill>
                <a:latin typeface="Georgia" panose="02040502050405020303" pitchFamily="18" charset="0"/>
              </a:rPr>
              <a:t>innan</a:t>
            </a:r>
            <a:r>
              <a:rPr lang="en-US" sz="2000" dirty="0">
                <a:solidFill>
                  <a:schemeClr val="bg2"/>
                </a:solidFill>
                <a:latin typeface="Georgia" panose="02040502050405020303" pitchFamily="18" charset="0"/>
              </a:rPr>
              <a:t> </a:t>
            </a:r>
            <a:r>
              <a:rPr lang="en-US" sz="2000" dirty="0" err="1">
                <a:solidFill>
                  <a:schemeClr val="bg2"/>
                </a:solidFill>
                <a:latin typeface="Georgia" panose="02040502050405020303" pitchFamily="18" charset="0"/>
              </a:rPr>
              <a:t>nästa</a:t>
            </a:r>
            <a:r>
              <a:rPr lang="en-US" sz="2000" dirty="0">
                <a:solidFill>
                  <a:schemeClr val="bg2"/>
                </a:solidFill>
                <a:latin typeface="Georgia" panose="02040502050405020303" pitchFamily="18" charset="0"/>
              </a:rPr>
              <a:t> </a:t>
            </a:r>
            <a:r>
              <a:rPr lang="en-US" sz="2000" dirty="0" err="1">
                <a:solidFill>
                  <a:schemeClr val="bg2"/>
                </a:solidFill>
                <a:latin typeface="Georgia" panose="02040502050405020303" pitchFamily="18" charset="0"/>
              </a:rPr>
              <a:t>tillfälle</a:t>
            </a:r>
            <a:r>
              <a:rPr lang="en-US" sz="2000" dirty="0">
                <a:solidFill>
                  <a:schemeClr val="bg2"/>
                </a:solidFill>
                <a:latin typeface="Georgia" panose="02040502050405020303" pitchFamily="18" charset="0"/>
              </a:rPr>
              <a:t>?</a:t>
            </a:r>
            <a:endParaRPr lang="sv-SE" sz="2000" dirty="0">
              <a:latin typeface="Georgia" panose="02040502050405020303" pitchFamily="18" charset="0"/>
            </a:endParaRPr>
          </a:p>
        </p:txBody>
      </p:sp>
      <p:sp>
        <p:nvSpPr>
          <p:cNvPr id="4" name="Platshållare för bildnummer 3">
            <a:extLst>
              <a:ext uri="{FF2B5EF4-FFF2-40B4-BE49-F238E27FC236}">
                <a16:creationId xmlns:a16="http://schemas.microsoft.com/office/drawing/2014/main" id="{54B54266-B9C4-49EA-83BE-4CC2FAD4E4FD}"/>
              </a:ext>
            </a:extLst>
          </p:cNvPr>
          <p:cNvSpPr>
            <a:spLocks noGrp="1"/>
          </p:cNvSpPr>
          <p:nvPr>
            <p:ph type="sldNum" sz="quarter" idx="12"/>
          </p:nvPr>
        </p:nvSpPr>
        <p:spPr/>
        <p:txBody>
          <a:bodyPr/>
          <a:lstStyle/>
          <a:p>
            <a:fld id="{AE086683-F536-42AB-ABBC-F4803DFE8DBC}" type="slidenum">
              <a:rPr lang="sv-SE" smtClean="0"/>
              <a:pPr/>
              <a:t>30</a:t>
            </a:fld>
            <a:endParaRPr lang="sv-SE" dirty="0"/>
          </a:p>
        </p:txBody>
      </p:sp>
      <p:sp>
        <p:nvSpPr>
          <p:cNvPr id="5" name="Rubrik 4">
            <a:extLst>
              <a:ext uri="{FF2B5EF4-FFF2-40B4-BE49-F238E27FC236}">
                <a16:creationId xmlns:a16="http://schemas.microsoft.com/office/drawing/2014/main" id="{12CB5757-8D08-454D-9F45-B723BE8027E8}"/>
              </a:ext>
            </a:extLst>
          </p:cNvPr>
          <p:cNvSpPr>
            <a:spLocks noGrp="1"/>
          </p:cNvSpPr>
          <p:nvPr>
            <p:ph type="title"/>
          </p:nvPr>
        </p:nvSpPr>
        <p:spPr/>
        <p:txBody>
          <a:bodyPr/>
          <a:lstStyle/>
          <a:p>
            <a:r>
              <a:rPr lang="sv-SE" dirty="0">
                <a:solidFill>
                  <a:schemeClr val="bg2"/>
                </a:solidFill>
                <a:latin typeface="Georgia" panose="02040502050405020303" pitchFamily="18" charset="0"/>
              </a:rPr>
              <a:t>Slutsummering</a:t>
            </a:r>
          </a:p>
        </p:txBody>
      </p:sp>
    </p:spTree>
    <p:extLst>
      <p:ext uri="{BB962C8B-B14F-4D97-AF65-F5344CB8AC3E}">
        <p14:creationId xmlns:p14="http://schemas.microsoft.com/office/powerpoint/2010/main" val="23059942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0DECF58D-4461-A614-EC8C-E56ED3EC42D0}"/>
              </a:ext>
            </a:extLst>
          </p:cNvPr>
          <p:cNvSpPr>
            <a:spLocks noGrp="1"/>
          </p:cNvSpPr>
          <p:nvPr>
            <p:ph sz="quarter" idx="13"/>
          </p:nvPr>
        </p:nvSpPr>
        <p:spPr>
          <a:xfrm>
            <a:off x="5668110" y="1018382"/>
            <a:ext cx="5936515" cy="3852862"/>
          </a:xfrm>
        </p:spPr>
        <p:txBody>
          <a:bodyPr/>
          <a:lstStyle/>
          <a:p>
            <a:r>
              <a:rPr lang="sv-SE" sz="2400" dirty="0">
                <a:latin typeface="Georgia" panose="02040502050405020303" pitchFamily="18" charset="0"/>
              </a:rPr>
              <a:t>Incheckning</a:t>
            </a:r>
          </a:p>
          <a:p>
            <a:r>
              <a:rPr lang="sv-SE" sz="2400" dirty="0">
                <a:latin typeface="Georgia" panose="02040502050405020303" pitchFamily="18" charset="0"/>
              </a:rPr>
              <a:t>Introduktion av ledarskapsblocket</a:t>
            </a:r>
          </a:p>
          <a:p>
            <a:r>
              <a:rPr lang="sv-SE" sz="2400" dirty="0">
                <a:latin typeface="Georgia" panose="02040502050405020303" pitchFamily="18" charset="0"/>
              </a:rPr>
              <a:t>Utforska egen relation till ledarskap och följarskap</a:t>
            </a:r>
          </a:p>
          <a:p>
            <a:r>
              <a:rPr lang="sv-SE" sz="2400" dirty="0">
                <a:latin typeface="Georgia" panose="02040502050405020303" pitchFamily="18" charset="0"/>
              </a:rPr>
              <a:t>Färdighetsträna svåra situationer</a:t>
            </a:r>
          </a:p>
          <a:p>
            <a:r>
              <a:rPr lang="sv-SE" sz="2400" dirty="0">
                <a:latin typeface="Georgia" panose="02040502050405020303" pitchFamily="18" charset="0"/>
              </a:rPr>
              <a:t>Egna lärandemål</a:t>
            </a:r>
          </a:p>
          <a:p>
            <a:r>
              <a:rPr lang="sv-SE" sz="2400" dirty="0">
                <a:latin typeface="Georgia" panose="02040502050405020303" pitchFamily="18" charset="0"/>
              </a:rPr>
              <a:t>Genomgång av hemuppgift</a:t>
            </a:r>
          </a:p>
          <a:p>
            <a:r>
              <a:rPr lang="sv-SE" sz="2400" dirty="0">
                <a:latin typeface="Georgia" panose="02040502050405020303" pitchFamily="18" charset="0"/>
              </a:rPr>
              <a:t>Slutsummering</a:t>
            </a:r>
          </a:p>
        </p:txBody>
      </p:sp>
      <p:sp>
        <p:nvSpPr>
          <p:cNvPr id="4" name="Platshållare för bildnummer 3">
            <a:extLst>
              <a:ext uri="{FF2B5EF4-FFF2-40B4-BE49-F238E27FC236}">
                <a16:creationId xmlns:a16="http://schemas.microsoft.com/office/drawing/2014/main" id="{C1BFBABD-54B5-98C3-39A2-EF94073891A2}"/>
              </a:ext>
            </a:extLst>
          </p:cNvPr>
          <p:cNvSpPr>
            <a:spLocks noGrp="1"/>
          </p:cNvSpPr>
          <p:nvPr>
            <p:ph type="sldNum" sz="quarter" idx="12"/>
          </p:nvPr>
        </p:nvSpPr>
        <p:spPr/>
        <p:txBody>
          <a:bodyPr/>
          <a:lstStyle/>
          <a:p>
            <a:fld id="{AE086683-F536-42AB-ABBC-F4803DFE8DBC}" type="slidenum">
              <a:rPr lang="sv-SE" smtClean="0"/>
              <a:pPr/>
              <a:t>31</a:t>
            </a:fld>
            <a:endParaRPr lang="sv-SE" dirty="0"/>
          </a:p>
        </p:txBody>
      </p:sp>
      <p:sp>
        <p:nvSpPr>
          <p:cNvPr id="5" name="Rubrik 4">
            <a:extLst>
              <a:ext uri="{FF2B5EF4-FFF2-40B4-BE49-F238E27FC236}">
                <a16:creationId xmlns:a16="http://schemas.microsoft.com/office/drawing/2014/main" id="{DD2E842D-3634-0706-1073-C4631269018E}"/>
              </a:ext>
            </a:extLst>
          </p:cNvPr>
          <p:cNvSpPr>
            <a:spLocks noGrp="1"/>
          </p:cNvSpPr>
          <p:nvPr>
            <p:ph type="title"/>
          </p:nvPr>
        </p:nvSpPr>
        <p:spPr/>
        <p:txBody>
          <a:bodyPr/>
          <a:lstStyle/>
          <a:p>
            <a:r>
              <a:rPr lang="sv-SE" dirty="0">
                <a:latin typeface="Georgia" panose="02040502050405020303" pitchFamily="18" charset="0"/>
              </a:rPr>
              <a:t>Agenda för träff 5</a:t>
            </a:r>
          </a:p>
        </p:txBody>
      </p:sp>
    </p:spTree>
    <p:extLst>
      <p:ext uri="{BB962C8B-B14F-4D97-AF65-F5344CB8AC3E}">
        <p14:creationId xmlns:p14="http://schemas.microsoft.com/office/powerpoint/2010/main" val="32873310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B2F59DA1-E9B7-4FE4-AA22-A5EA5455611A}"/>
              </a:ext>
            </a:extLst>
          </p:cNvPr>
          <p:cNvSpPr>
            <a:spLocks noGrp="1"/>
          </p:cNvSpPr>
          <p:nvPr>
            <p:ph sz="quarter" idx="13"/>
          </p:nvPr>
        </p:nvSpPr>
        <p:spPr>
          <a:xfrm>
            <a:off x="595382" y="2024063"/>
            <a:ext cx="10641187" cy="3852862"/>
          </a:xfrm>
        </p:spPr>
        <p:txBody>
          <a:bodyPr/>
          <a:lstStyle/>
          <a:p>
            <a:r>
              <a:rPr lang="en-US" sz="2400" dirty="0" err="1">
                <a:solidFill>
                  <a:schemeClr val="bg2"/>
                </a:solidFill>
                <a:latin typeface="Georgia" panose="02040502050405020303" pitchFamily="18" charset="0"/>
              </a:rPr>
              <a:t>Arbetssituation</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kopplat</a:t>
            </a:r>
            <a:r>
              <a:rPr lang="en-US" sz="2400" dirty="0">
                <a:solidFill>
                  <a:schemeClr val="bg2"/>
                </a:solidFill>
                <a:latin typeface="Georgia" panose="02040502050405020303" pitchFamily="18" charset="0"/>
              </a:rPr>
              <a:t> till </a:t>
            </a:r>
            <a:r>
              <a:rPr lang="en-US" sz="2400" dirty="0" err="1">
                <a:solidFill>
                  <a:schemeClr val="bg2"/>
                </a:solidFill>
                <a:latin typeface="Georgia" panose="02040502050405020303" pitchFamily="18" charset="0"/>
              </a:rPr>
              <a:t>specialistrollen</a:t>
            </a:r>
            <a:endParaRPr lang="en-US" sz="2400" dirty="0">
              <a:solidFill>
                <a:schemeClr val="bg2"/>
              </a:solidFill>
              <a:latin typeface="Georgia" panose="02040502050405020303" pitchFamily="18" charset="0"/>
            </a:endParaRPr>
          </a:p>
          <a:p>
            <a:r>
              <a:rPr lang="en-US" sz="2400" dirty="0" err="1">
                <a:solidFill>
                  <a:schemeClr val="bg2"/>
                </a:solidFill>
                <a:latin typeface="Georgia" panose="02040502050405020303" pitchFamily="18" charset="0"/>
              </a:rPr>
              <a:t>Aktuellt</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läge</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i</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specialistutbildningen</a:t>
            </a:r>
            <a:endParaRPr lang="en-US" sz="2400" dirty="0">
              <a:solidFill>
                <a:schemeClr val="bg2"/>
              </a:solidFill>
              <a:latin typeface="Georgia" panose="02040502050405020303" pitchFamily="18" charset="0"/>
            </a:endParaRPr>
          </a:p>
          <a:p>
            <a:r>
              <a:rPr lang="en-US" sz="2400" dirty="0" err="1">
                <a:solidFill>
                  <a:schemeClr val="bg2"/>
                </a:solidFill>
                <a:latin typeface="Georgia" panose="02040502050405020303" pitchFamily="18" charset="0"/>
              </a:rPr>
              <a:t>Backspegel</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hur</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har</a:t>
            </a:r>
            <a:r>
              <a:rPr lang="en-US" sz="2400" dirty="0">
                <a:solidFill>
                  <a:schemeClr val="bg2"/>
                </a:solidFill>
                <a:latin typeface="Georgia" panose="02040502050405020303" pitchFamily="18" charset="0"/>
              </a:rPr>
              <a:t> det </a:t>
            </a:r>
            <a:r>
              <a:rPr lang="en-US" sz="2400" dirty="0" err="1">
                <a:solidFill>
                  <a:schemeClr val="bg2"/>
                </a:solidFill>
                <a:latin typeface="Georgia" panose="02040502050405020303" pitchFamily="18" charset="0"/>
              </a:rPr>
              <a:t>gått</a:t>
            </a:r>
            <a:r>
              <a:rPr lang="en-US" sz="2400" dirty="0">
                <a:solidFill>
                  <a:schemeClr val="bg2"/>
                </a:solidFill>
                <a:latin typeface="Georgia" panose="02040502050405020303" pitchFamily="18" charset="0"/>
              </a:rPr>
              <a:t> med det du tog med dig </a:t>
            </a:r>
            <a:r>
              <a:rPr lang="en-US" sz="2400" dirty="0" err="1">
                <a:solidFill>
                  <a:schemeClr val="bg2"/>
                </a:solidFill>
                <a:latin typeface="Georgia" panose="02040502050405020303" pitchFamily="18" charset="0"/>
              </a:rPr>
              <a:t>förra</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gången</a:t>
            </a:r>
            <a:r>
              <a:rPr lang="en-US" sz="2400" dirty="0">
                <a:solidFill>
                  <a:schemeClr val="bg2"/>
                </a:solidFill>
                <a:latin typeface="Georgia" panose="02040502050405020303" pitchFamily="18" charset="0"/>
              </a:rPr>
              <a:t>?</a:t>
            </a:r>
          </a:p>
          <a:p>
            <a:endParaRPr lang="sv-SE" sz="2400" dirty="0">
              <a:latin typeface="Georgia" panose="02040502050405020303" pitchFamily="18" charset="0"/>
            </a:endParaRPr>
          </a:p>
        </p:txBody>
      </p:sp>
      <p:sp>
        <p:nvSpPr>
          <p:cNvPr id="4" name="Platshållare för bildnummer 3">
            <a:extLst>
              <a:ext uri="{FF2B5EF4-FFF2-40B4-BE49-F238E27FC236}">
                <a16:creationId xmlns:a16="http://schemas.microsoft.com/office/drawing/2014/main" id="{54B54266-B9C4-49EA-83BE-4CC2FAD4E4FD}"/>
              </a:ext>
            </a:extLst>
          </p:cNvPr>
          <p:cNvSpPr>
            <a:spLocks noGrp="1"/>
          </p:cNvSpPr>
          <p:nvPr>
            <p:ph type="sldNum" sz="quarter" idx="12"/>
          </p:nvPr>
        </p:nvSpPr>
        <p:spPr/>
        <p:txBody>
          <a:bodyPr/>
          <a:lstStyle/>
          <a:p>
            <a:fld id="{AE086683-F536-42AB-ABBC-F4803DFE8DBC}" type="slidenum">
              <a:rPr lang="sv-SE" smtClean="0"/>
              <a:pPr/>
              <a:t>32</a:t>
            </a:fld>
            <a:endParaRPr lang="sv-SE" dirty="0"/>
          </a:p>
        </p:txBody>
      </p:sp>
      <p:sp>
        <p:nvSpPr>
          <p:cNvPr id="5" name="Rubrik 4">
            <a:extLst>
              <a:ext uri="{FF2B5EF4-FFF2-40B4-BE49-F238E27FC236}">
                <a16:creationId xmlns:a16="http://schemas.microsoft.com/office/drawing/2014/main" id="{12CB5757-8D08-454D-9F45-B723BE8027E8}"/>
              </a:ext>
            </a:extLst>
          </p:cNvPr>
          <p:cNvSpPr>
            <a:spLocks noGrp="1"/>
          </p:cNvSpPr>
          <p:nvPr>
            <p:ph type="title"/>
          </p:nvPr>
        </p:nvSpPr>
        <p:spPr/>
        <p:txBody>
          <a:bodyPr/>
          <a:lstStyle/>
          <a:p>
            <a:r>
              <a:rPr lang="sv-SE" dirty="0">
                <a:solidFill>
                  <a:schemeClr val="bg2"/>
                </a:solidFill>
                <a:latin typeface="Georgia" panose="02040502050405020303" pitchFamily="18" charset="0"/>
              </a:rPr>
              <a:t>Incheckning</a:t>
            </a:r>
          </a:p>
        </p:txBody>
      </p:sp>
    </p:spTree>
    <p:extLst>
      <p:ext uri="{BB962C8B-B14F-4D97-AF65-F5344CB8AC3E}">
        <p14:creationId xmlns:p14="http://schemas.microsoft.com/office/powerpoint/2010/main" val="11601771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B2F59DA1-E9B7-4FE4-AA22-A5EA5455611A}"/>
              </a:ext>
            </a:extLst>
          </p:cNvPr>
          <p:cNvSpPr>
            <a:spLocks noGrp="1"/>
          </p:cNvSpPr>
          <p:nvPr>
            <p:ph sz="quarter" idx="13"/>
          </p:nvPr>
        </p:nvSpPr>
        <p:spPr>
          <a:xfrm>
            <a:off x="595382" y="2024063"/>
            <a:ext cx="10641187" cy="3852862"/>
          </a:xfrm>
        </p:spPr>
        <p:txBody>
          <a:bodyPr/>
          <a:lstStyle/>
          <a:p>
            <a:r>
              <a:rPr lang="en-US" sz="2400" dirty="0" err="1">
                <a:solidFill>
                  <a:schemeClr val="bg2"/>
                </a:solidFill>
                <a:latin typeface="Georgia" panose="02040502050405020303" pitchFamily="18" charset="0"/>
              </a:rPr>
              <a:t>Ledarskap</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i</a:t>
            </a:r>
            <a:r>
              <a:rPr lang="en-US" sz="2400" dirty="0">
                <a:solidFill>
                  <a:schemeClr val="bg2"/>
                </a:solidFill>
                <a:latin typeface="Georgia" panose="02040502050405020303" pitchFamily="18" charset="0"/>
              </a:rPr>
              <a:t> vid </a:t>
            </a:r>
            <a:r>
              <a:rPr lang="en-US" sz="2400" dirty="0" err="1">
                <a:solidFill>
                  <a:schemeClr val="bg2"/>
                </a:solidFill>
                <a:latin typeface="Georgia" panose="02040502050405020303" pitchFamily="18" charset="0"/>
              </a:rPr>
              <a:t>bemärkelse</a:t>
            </a:r>
            <a:endParaRPr lang="en-US" sz="2400" dirty="0">
              <a:solidFill>
                <a:schemeClr val="bg2"/>
              </a:solidFill>
              <a:latin typeface="Georgia" panose="02040502050405020303" pitchFamily="18" charset="0"/>
            </a:endParaRPr>
          </a:p>
          <a:p>
            <a:r>
              <a:rPr lang="en-US" sz="2400" dirty="0" err="1">
                <a:solidFill>
                  <a:schemeClr val="bg2"/>
                </a:solidFill>
                <a:latin typeface="Georgia" panose="02040502050405020303" pitchFamily="18" charset="0"/>
              </a:rPr>
              <a:t>Specialistpsykologen</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är</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företrädare</a:t>
            </a:r>
            <a:r>
              <a:rPr lang="en-US" sz="2400" dirty="0">
                <a:solidFill>
                  <a:schemeClr val="bg2"/>
                </a:solidFill>
                <a:latin typeface="Georgia" panose="02040502050405020303" pitchFamily="18" charset="0"/>
              </a:rPr>
              <a:t> för </a:t>
            </a:r>
            <a:r>
              <a:rPr lang="en-US" sz="2400" dirty="0" err="1">
                <a:solidFill>
                  <a:schemeClr val="bg2"/>
                </a:solidFill>
                <a:latin typeface="Georgia" panose="02040502050405020303" pitchFamily="18" charset="0"/>
              </a:rPr>
              <a:t>sitt</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kompetensoråde</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och</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förmedlare</a:t>
            </a:r>
            <a:r>
              <a:rPr lang="en-US" sz="2400" dirty="0">
                <a:solidFill>
                  <a:schemeClr val="bg2"/>
                </a:solidFill>
                <a:latin typeface="Georgia" panose="02040502050405020303" pitchFamily="18" charset="0"/>
              </a:rPr>
              <a:t> av </a:t>
            </a:r>
            <a:r>
              <a:rPr lang="en-US" sz="2400" dirty="0" err="1">
                <a:solidFill>
                  <a:schemeClr val="bg2"/>
                </a:solidFill>
                <a:latin typeface="Georgia" panose="02040502050405020303" pitchFamily="18" charset="0"/>
              </a:rPr>
              <a:t>kunskap</a:t>
            </a:r>
            <a:r>
              <a:rPr lang="en-US" sz="2400" dirty="0">
                <a:solidFill>
                  <a:schemeClr val="bg2"/>
                </a:solidFill>
                <a:latin typeface="Georgia" panose="02040502050405020303" pitchFamily="18" charset="0"/>
              </a:rPr>
              <a:t> – </a:t>
            </a:r>
            <a:r>
              <a:rPr lang="en-US" sz="2400" dirty="0" err="1">
                <a:solidFill>
                  <a:schemeClr val="bg2"/>
                </a:solidFill>
                <a:latin typeface="Georgia" panose="02040502050405020303" pitchFamily="18" charset="0"/>
              </a:rPr>
              <a:t>i</a:t>
            </a:r>
            <a:r>
              <a:rPr lang="en-US" sz="2400" dirty="0">
                <a:solidFill>
                  <a:schemeClr val="bg2"/>
                </a:solidFill>
                <a:latin typeface="Georgia" panose="02040502050405020303" pitchFamily="18" charset="0"/>
              </a:rPr>
              <a:t> det </a:t>
            </a:r>
            <a:r>
              <a:rPr lang="en-US" sz="2400" dirty="0" err="1">
                <a:solidFill>
                  <a:schemeClr val="bg2"/>
                </a:solidFill>
                <a:latin typeface="Georgia" panose="02040502050405020303" pitchFamily="18" charset="0"/>
              </a:rPr>
              <a:t>ingår</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ett</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ledarskap</a:t>
            </a:r>
            <a:endParaRPr lang="en-US" sz="2400" dirty="0">
              <a:solidFill>
                <a:schemeClr val="bg2"/>
              </a:solidFill>
              <a:latin typeface="Georgia" panose="02040502050405020303" pitchFamily="18" charset="0"/>
            </a:endParaRPr>
          </a:p>
          <a:p>
            <a:r>
              <a:rPr lang="en-US" sz="2400" dirty="0">
                <a:solidFill>
                  <a:schemeClr val="bg2"/>
                </a:solidFill>
                <a:latin typeface="Georgia" panose="02040502050405020303" pitchFamily="18" charset="0"/>
              </a:rPr>
              <a:t>I </a:t>
            </a:r>
            <a:r>
              <a:rPr lang="en-US" sz="2400" dirty="0" err="1">
                <a:solidFill>
                  <a:schemeClr val="bg2"/>
                </a:solidFill>
                <a:latin typeface="Georgia" panose="02040502050405020303" pitchFamily="18" charset="0"/>
              </a:rPr>
              <a:t>momentet</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ingår</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ledarskap</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både</a:t>
            </a:r>
            <a:r>
              <a:rPr lang="en-US" sz="2400" dirty="0">
                <a:solidFill>
                  <a:schemeClr val="bg2"/>
                </a:solidFill>
                <a:latin typeface="Georgia" panose="02040502050405020303" pitchFamily="18" charset="0"/>
              </a:rPr>
              <a:t> med </a:t>
            </a:r>
            <a:r>
              <a:rPr lang="en-US" sz="2400" dirty="0" err="1">
                <a:solidFill>
                  <a:schemeClr val="bg2"/>
                </a:solidFill>
                <a:latin typeface="Georgia" panose="02040502050405020303" pitchFamily="18" charset="0"/>
              </a:rPr>
              <a:t>och</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utan</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formellt</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ansvar</a:t>
            </a:r>
            <a:endParaRPr lang="en-US" sz="2400" dirty="0">
              <a:solidFill>
                <a:schemeClr val="bg2"/>
              </a:solidFill>
              <a:latin typeface="Georgia" panose="02040502050405020303" pitchFamily="18" charset="0"/>
            </a:endParaRPr>
          </a:p>
          <a:p>
            <a:endParaRPr lang="en-US" sz="2400" dirty="0">
              <a:solidFill>
                <a:schemeClr val="bg2"/>
              </a:solidFill>
              <a:latin typeface="Georgia" panose="02040502050405020303" pitchFamily="18" charset="0"/>
            </a:endParaRPr>
          </a:p>
          <a:p>
            <a:endParaRPr lang="en-US" sz="2400" dirty="0">
              <a:solidFill>
                <a:schemeClr val="bg2"/>
              </a:solidFill>
              <a:latin typeface="Georgia" panose="02040502050405020303" pitchFamily="18" charset="0"/>
            </a:endParaRPr>
          </a:p>
          <a:p>
            <a:endParaRPr lang="en-US" sz="2400" dirty="0">
              <a:solidFill>
                <a:schemeClr val="bg2"/>
              </a:solidFill>
              <a:latin typeface="Georgia" panose="02040502050405020303" pitchFamily="18" charset="0"/>
            </a:endParaRPr>
          </a:p>
          <a:p>
            <a:endParaRPr lang="sv-SE" sz="2400" dirty="0">
              <a:latin typeface="Georgia" panose="02040502050405020303" pitchFamily="18" charset="0"/>
            </a:endParaRPr>
          </a:p>
        </p:txBody>
      </p:sp>
      <p:sp>
        <p:nvSpPr>
          <p:cNvPr id="4" name="Platshållare för bildnummer 3">
            <a:extLst>
              <a:ext uri="{FF2B5EF4-FFF2-40B4-BE49-F238E27FC236}">
                <a16:creationId xmlns:a16="http://schemas.microsoft.com/office/drawing/2014/main" id="{54B54266-B9C4-49EA-83BE-4CC2FAD4E4FD}"/>
              </a:ext>
            </a:extLst>
          </p:cNvPr>
          <p:cNvSpPr>
            <a:spLocks noGrp="1"/>
          </p:cNvSpPr>
          <p:nvPr>
            <p:ph type="sldNum" sz="quarter" idx="12"/>
          </p:nvPr>
        </p:nvSpPr>
        <p:spPr/>
        <p:txBody>
          <a:bodyPr/>
          <a:lstStyle/>
          <a:p>
            <a:fld id="{AE086683-F536-42AB-ABBC-F4803DFE8DBC}" type="slidenum">
              <a:rPr lang="sv-SE" smtClean="0"/>
              <a:pPr/>
              <a:t>33</a:t>
            </a:fld>
            <a:endParaRPr lang="sv-SE" dirty="0"/>
          </a:p>
        </p:txBody>
      </p:sp>
      <p:sp>
        <p:nvSpPr>
          <p:cNvPr id="5" name="Rubrik 4">
            <a:extLst>
              <a:ext uri="{FF2B5EF4-FFF2-40B4-BE49-F238E27FC236}">
                <a16:creationId xmlns:a16="http://schemas.microsoft.com/office/drawing/2014/main" id="{12CB5757-8D08-454D-9F45-B723BE8027E8}"/>
              </a:ext>
            </a:extLst>
          </p:cNvPr>
          <p:cNvSpPr>
            <a:spLocks noGrp="1"/>
          </p:cNvSpPr>
          <p:nvPr>
            <p:ph type="title"/>
          </p:nvPr>
        </p:nvSpPr>
        <p:spPr/>
        <p:txBody>
          <a:bodyPr/>
          <a:lstStyle/>
          <a:p>
            <a:r>
              <a:rPr lang="sv-SE" dirty="0">
                <a:solidFill>
                  <a:schemeClr val="bg2"/>
                </a:solidFill>
                <a:latin typeface="Georgia" panose="02040502050405020303" pitchFamily="18" charset="0"/>
              </a:rPr>
              <a:t>Ledarskapsmomentet</a:t>
            </a:r>
          </a:p>
        </p:txBody>
      </p:sp>
    </p:spTree>
    <p:extLst>
      <p:ext uri="{BB962C8B-B14F-4D97-AF65-F5344CB8AC3E}">
        <p14:creationId xmlns:p14="http://schemas.microsoft.com/office/powerpoint/2010/main" val="42769708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B2F59DA1-E9B7-4FE4-AA22-A5EA5455611A}"/>
              </a:ext>
            </a:extLst>
          </p:cNvPr>
          <p:cNvSpPr>
            <a:spLocks noGrp="1"/>
          </p:cNvSpPr>
          <p:nvPr>
            <p:ph sz="quarter" idx="13"/>
          </p:nvPr>
        </p:nvSpPr>
        <p:spPr>
          <a:xfrm>
            <a:off x="595382" y="2024063"/>
            <a:ext cx="5106171" cy="3852862"/>
          </a:xfrm>
        </p:spPr>
        <p:txBody>
          <a:bodyPr/>
          <a:lstStyle/>
          <a:p>
            <a:r>
              <a:rPr lang="sv-SE" sz="1800" dirty="0">
                <a:solidFill>
                  <a:schemeClr val="bg2"/>
                </a:solidFill>
                <a:latin typeface="Georgia" panose="02040502050405020303" pitchFamily="18" charset="0"/>
                <a:cs typeface="Century Gothic"/>
              </a:rPr>
              <a:t>Beteenden hos en individ som </a:t>
            </a:r>
            <a:r>
              <a:rPr lang="sv-SE" sz="1800" b="1" dirty="0">
                <a:solidFill>
                  <a:schemeClr val="accent1"/>
                </a:solidFill>
                <a:latin typeface="Georgia" panose="02040502050405020303" pitchFamily="18" charset="0"/>
                <a:cs typeface="Century Gothic"/>
              </a:rPr>
              <a:t>styr aktiviteten </a:t>
            </a:r>
            <a:r>
              <a:rPr lang="sv-SE" sz="1800" dirty="0">
                <a:solidFill>
                  <a:schemeClr val="bg2"/>
                </a:solidFill>
                <a:latin typeface="Georgia" panose="02040502050405020303" pitchFamily="18" charset="0"/>
                <a:cs typeface="Century Gothic"/>
              </a:rPr>
              <a:t>hos en grupp gentemot ett gemensamt </a:t>
            </a:r>
            <a:r>
              <a:rPr lang="sv-SE" sz="1800" b="1" dirty="0">
                <a:solidFill>
                  <a:schemeClr val="accent1"/>
                </a:solidFill>
                <a:latin typeface="Georgia" panose="02040502050405020303" pitchFamily="18" charset="0"/>
                <a:cs typeface="Century Gothic"/>
              </a:rPr>
              <a:t>mål</a:t>
            </a:r>
            <a:r>
              <a:rPr lang="sv-SE" sz="1800" dirty="0">
                <a:solidFill>
                  <a:schemeClr val="bg2"/>
                </a:solidFill>
                <a:latin typeface="Georgia" panose="02040502050405020303" pitchFamily="18" charset="0"/>
                <a:cs typeface="Century Gothic"/>
              </a:rPr>
              <a:t>  (</a:t>
            </a:r>
            <a:r>
              <a:rPr lang="sv-SE" sz="1800" dirty="0" err="1">
                <a:solidFill>
                  <a:schemeClr val="bg2"/>
                </a:solidFill>
                <a:latin typeface="Georgia" panose="02040502050405020303" pitchFamily="18" charset="0"/>
                <a:cs typeface="Century Gothic"/>
              </a:rPr>
              <a:t>Hemphill</a:t>
            </a:r>
            <a:r>
              <a:rPr lang="sv-SE" sz="1800" dirty="0">
                <a:solidFill>
                  <a:schemeClr val="bg2"/>
                </a:solidFill>
                <a:latin typeface="Georgia" panose="02040502050405020303" pitchFamily="18" charset="0"/>
                <a:cs typeface="Century Gothic"/>
              </a:rPr>
              <a:t> &amp; </a:t>
            </a:r>
            <a:r>
              <a:rPr lang="sv-SE" sz="1800" dirty="0" err="1">
                <a:solidFill>
                  <a:schemeClr val="bg2"/>
                </a:solidFill>
                <a:latin typeface="Georgia" panose="02040502050405020303" pitchFamily="18" charset="0"/>
                <a:cs typeface="Century Gothic"/>
              </a:rPr>
              <a:t>Coons</a:t>
            </a:r>
            <a:r>
              <a:rPr lang="sv-SE" sz="1800" dirty="0">
                <a:solidFill>
                  <a:schemeClr val="bg2"/>
                </a:solidFill>
                <a:latin typeface="Georgia" panose="02040502050405020303" pitchFamily="18" charset="0"/>
                <a:cs typeface="Century Gothic"/>
              </a:rPr>
              <a:t>, 1957)</a:t>
            </a:r>
          </a:p>
          <a:p>
            <a:r>
              <a:rPr lang="sv-SE" sz="1800" dirty="0">
                <a:solidFill>
                  <a:schemeClr val="bg2"/>
                </a:solidFill>
                <a:latin typeface="Georgia" panose="02040502050405020303" pitchFamily="18" charset="0"/>
                <a:cs typeface="Century Gothic"/>
              </a:rPr>
              <a:t>En interpersonell relation där </a:t>
            </a:r>
            <a:r>
              <a:rPr lang="sv-SE" sz="1800" b="1" dirty="0">
                <a:solidFill>
                  <a:schemeClr val="accent1"/>
                </a:solidFill>
                <a:latin typeface="Georgia" panose="02040502050405020303" pitchFamily="18" charset="0"/>
                <a:cs typeface="Century Gothic"/>
              </a:rPr>
              <a:t>andra lyder</a:t>
            </a:r>
            <a:r>
              <a:rPr lang="sv-SE" sz="1800" dirty="0">
                <a:solidFill>
                  <a:schemeClr val="bg2"/>
                </a:solidFill>
                <a:latin typeface="Georgia" panose="02040502050405020303" pitchFamily="18" charset="0"/>
                <a:cs typeface="Century Gothic"/>
              </a:rPr>
              <a:t>, inte för att de måste utan </a:t>
            </a:r>
            <a:r>
              <a:rPr lang="sv-SE" sz="1800" b="1" dirty="0">
                <a:solidFill>
                  <a:schemeClr val="accent1"/>
                </a:solidFill>
                <a:latin typeface="Georgia" panose="02040502050405020303" pitchFamily="18" charset="0"/>
                <a:cs typeface="Century Gothic"/>
              </a:rPr>
              <a:t>för att de vill </a:t>
            </a:r>
            <a:r>
              <a:rPr lang="sv-SE" sz="1800" dirty="0">
                <a:solidFill>
                  <a:schemeClr val="bg2"/>
                </a:solidFill>
                <a:latin typeface="Georgia" panose="02040502050405020303" pitchFamily="18" charset="0"/>
                <a:cs typeface="Century Gothic"/>
              </a:rPr>
              <a:t>(</a:t>
            </a:r>
            <a:r>
              <a:rPr lang="sv-SE" sz="1800" dirty="0" err="1">
                <a:solidFill>
                  <a:schemeClr val="bg2"/>
                </a:solidFill>
                <a:latin typeface="Georgia" panose="02040502050405020303" pitchFamily="18" charset="0"/>
                <a:cs typeface="Century Gothic"/>
              </a:rPr>
              <a:t>Merton</a:t>
            </a:r>
            <a:r>
              <a:rPr lang="sv-SE" sz="1800" dirty="0">
                <a:solidFill>
                  <a:schemeClr val="bg2"/>
                </a:solidFill>
                <a:latin typeface="Georgia" panose="02040502050405020303" pitchFamily="18" charset="0"/>
                <a:cs typeface="Century Gothic"/>
              </a:rPr>
              <a:t>, 1969)</a:t>
            </a:r>
          </a:p>
          <a:p>
            <a:r>
              <a:rPr lang="sv-SE" sz="1800" dirty="0">
                <a:solidFill>
                  <a:schemeClr val="bg2"/>
                </a:solidFill>
                <a:latin typeface="Georgia" panose="02040502050405020303" pitchFamily="18" charset="0"/>
                <a:cs typeface="Century Gothic"/>
              </a:rPr>
              <a:t>En process som </a:t>
            </a:r>
            <a:r>
              <a:rPr lang="sv-SE" sz="1800" b="1" dirty="0">
                <a:solidFill>
                  <a:schemeClr val="accent1"/>
                </a:solidFill>
                <a:latin typeface="Georgia" panose="02040502050405020303" pitchFamily="18" charset="0"/>
                <a:cs typeface="Century Gothic"/>
              </a:rPr>
              <a:t>påverkar</a:t>
            </a:r>
            <a:r>
              <a:rPr lang="sv-SE" sz="1800" dirty="0">
                <a:solidFill>
                  <a:schemeClr val="accent1"/>
                </a:solidFill>
                <a:latin typeface="Georgia" panose="02040502050405020303" pitchFamily="18" charset="0"/>
                <a:cs typeface="Century Gothic"/>
              </a:rPr>
              <a:t> </a:t>
            </a:r>
            <a:r>
              <a:rPr lang="sv-SE" sz="1800" b="1" dirty="0">
                <a:solidFill>
                  <a:schemeClr val="accent1"/>
                </a:solidFill>
                <a:latin typeface="Georgia" panose="02040502050405020303" pitchFamily="18" charset="0"/>
                <a:cs typeface="Century Gothic"/>
              </a:rPr>
              <a:t>aktiviteten</a:t>
            </a:r>
            <a:r>
              <a:rPr lang="sv-SE" sz="1800" dirty="0">
                <a:solidFill>
                  <a:schemeClr val="accent1"/>
                </a:solidFill>
                <a:latin typeface="Georgia" panose="02040502050405020303" pitchFamily="18" charset="0"/>
                <a:cs typeface="Century Gothic"/>
              </a:rPr>
              <a:t> </a:t>
            </a:r>
            <a:r>
              <a:rPr lang="sv-SE" sz="1800" dirty="0">
                <a:solidFill>
                  <a:schemeClr val="bg2"/>
                </a:solidFill>
                <a:latin typeface="Georgia" panose="02040502050405020303" pitchFamily="18" charset="0"/>
                <a:cs typeface="Century Gothic"/>
              </a:rPr>
              <a:t>i en organiserad grupp gentemot uppsatta </a:t>
            </a:r>
            <a:r>
              <a:rPr lang="sv-SE" sz="1800" b="1" dirty="0">
                <a:solidFill>
                  <a:schemeClr val="accent1"/>
                </a:solidFill>
                <a:latin typeface="Georgia" panose="02040502050405020303" pitchFamily="18" charset="0"/>
                <a:cs typeface="Century Gothic"/>
              </a:rPr>
              <a:t>mål</a:t>
            </a:r>
            <a:r>
              <a:rPr lang="sv-SE" sz="1800" b="1" dirty="0">
                <a:solidFill>
                  <a:schemeClr val="bg2"/>
                </a:solidFill>
                <a:latin typeface="Georgia" panose="02040502050405020303" pitchFamily="18" charset="0"/>
                <a:cs typeface="Century Gothic"/>
              </a:rPr>
              <a:t> </a:t>
            </a:r>
            <a:r>
              <a:rPr lang="sv-SE" sz="1800" dirty="0">
                <a:solidFill>
                  <a:schemeClr val="bg2"/>
                </a:solidFill>
                <a:latin typeface="Georgia" panose="02040502050405020303" pitchFamily="18" charset="0"/>
                <a:cs typeface="Century Gothic"/>
              </a:rPr>
              <a:t>(</a:t>
            </a:r>
            <a:r>
              <a:rPr lang="sv-SE" sz="1800" dirty="0" err="1">
                <a:solidFill>
                  <a:schemeClr val="bg2"/>
                </a:solidFill>
                <a:latin typeface="Georgia" panose="02040502050405020303" pitchFamily="18" charset="0"/>
                <a:cs typeface="Century Gothic"/>
              </a:rPr>
              <a:t>Roach</a:t>
            </a:r>
            <a:r>
              <a:rPr lang="sv-SE" sz="1800" dirty="0">
                <a:solidFill>
                  <a:schemeClr val="bg2"/>
                </a:solidFill>
                <a:latin typeface="Georgia" panose="02040502050405020303" pitchFamily="18" charset="0"/>
                <a:cs typeface="Century Gothic"/>
              </a:rPr>
              <a:t> &amp; </a:t>
            </a:r>
            <a:r>
              <a:rPr lang="sv-SE" sz="1800" dirty="0" err="1">
                <a:solidFill>
                  <a:schemeClr val="bg2"/>
                </a:solidFill>
                <a:latin typeface="Georgia" panose="02040502050405020303" pitchFamily="18" charset="0"/>
                <a:cs typeface="Century Gothic"/>
              </a:rPr>
              <a:t>Behling</a:t>
            </a:r>
            <a:r>
              <a:rPr lang="sv-SE" sz="1800" dirty="0">
                <a:solidFill>
                  <a:schemeClr val="bg2"/>
                </a:solidFill>
                <a:latin typeface="Georgia" panose="02040502050405020303" pitchFamily="18" charset="0"/>
                <a:cs typeface="Century Gothic"/>
              </a:rPr>
              <a:t>, 1984)</a:t>
            </a:r>
          </a:p>
          <a:p>
            <a:r>
              <a:rPr lang="sv-SE" sz="1800" dirty="0">
                <a:solidFill>
                  <a:schemeClr val="bg2"/>
                </a:solidFill>
                <a:latin typeface="Georgia" panose="02040502050405020303" pitchFamily="18" charset="0"/>
                <a:cs typeface="Century Gothic"/>
              </a:rPr>
              <a:t>Att </a:t>
            </a:r>
            <a:r>
              <a:rPr lang="sv-SE" sz="1800" b="1" dirty="0">
                <a:solidFill>
                  <a:schemeClr val="bg2"/>
                </a:solidFill>
                <a:latin typeface="Georgia" panose="02040502050405020303" pitchFamily="18" charset="0"/>
                <a:cs typeface="Century Gothic"/>
              </a:rPr>
              <a:t>transformera </a:t>
            </a:r>
            <a:r>
              <a:rPr lang="sv-SE" sz="1800" b="1" dirty="0">
                <a:solidFill>
                  <a:schemeClr val="accent1"/>
                </a:solidFill>
                <a:latin typeface="Georgia" panose="02040502050405020303" pitchFamily="18" charset="0"/>
                <a:cs typeface="Century Gothic"/>
              </a:rPr>
              <a:t>följare</a:t>
            </a:r>
            <a:r>
              <a:rPr lang="sv-SE" sz="1800" dirty="0">
                <a:solidFill>
                  <a:schemeClr val="bg2"/>
                </a:solidFill>
                <a:latin typeface="Georgia" panose="02040502050405020303" pitchFamily="18" charset="0"/>
                <a:cs typeface="Century Gothic"/>
              </a:rPr>
              <a:t>, skapa visioner av de mål de har, och visa på vägar för att nå fram till dessa </a:t>
            </a:r>
            <a:r>
              <a:rPr lang="sv-SE" sz="1800" b="1" dirty="0">
                <a:solidFill>
                  <a:schemeClr val="accent1"/>
                </a:solidFill>
                <a:latin typeface="Georgia" panose="02040502050405020303" pitchFamily="18" charset="0"/>
                <a:cs typeface="Century Gothic"/>
              </a:rPr>
              <a:t>mål</a:t>
            </a:r>
            <a:r>
              <a:rPr lang="sv-SE" sz="1800" b="1" dirty="0">
                <a:solidFill>
                  <a:schemeClr val="bg2"/>
                </a:solidFill>
                <a:latin typeface="Georgia" panose="02040502050405020303" pitchFamily="18" charset="0"/>
                <a:cs typeface="Century Gothic"/>
              </a:rPr>
              <a:t> </a:t>
            </a:r>
            <a:r>
              <a:rPr lang="sv-SE" sz="1800" dirty="0">
                <a:solidFill>
                  <a:schemeClr val="bg2"/>
                </a:solidFill>
                <a:latin typeface="Georgia" panose="02040502050405020303" pitchFamily="18" charset="0"/>
                <a:cs typeface="Century Gothic"/>
              </a:rPr>
              <a:t>(Bass, 1985)</a:t>
            </a:r>
          </a:p>
          <a:p>
            <a:endParaRPr lang="sv-SE" sz="1600" dirty="0">
              <a:latin typeface="Georgia" panose="02040502050405020303" pitchFamily="18" charset="0"/>
            </a:endParaRPr>
          </a:p>
        </p:txBody>
      </p:sp>
      <p:sp>
        <p:nvSpPr>
          <p:cNvPr id="4" name="Platshållare för bildnummer 3">
            <a:extLst>
              <a:ext uri="{FF2B5EF4-FFF2-40B4-BE49-F238E27FC236}">
                <a16:creationId xmlns:a16="http://schemas.microsoft.com/office/drawing/2014/main" id="{54B54266-B9C4-49EA-83BE-4CC2FAD4E4FD}"/>
              </a:ext>
            </a:extLst>
          </p:cNvPr>
          <p:cNvSpPr>
            <a:spLocks noGrp="1"/>
          </p:cNvSpPr>
          <p:nvPr>
            <p:ph type="sldNum" sz="quarter" idx="12"/>
          </p:nvPr>
        </p:nvSpPr>
        <p:spPr/>
        <p:txBody>
          <a:bodyPr/>
          <a:lstStyle/>
          <a:p>
            <a:fld id="{AE086683-F536-42AB-ABBC-F4803DFE8DBC}" type="slidenum">
              <a:rPr lang="sv-SE" smtClean="0"/>
              <a:pPr/>
              <a:t>34</a:t>
            </a:fld>
            <a:endParaRPr lang="sv-SE" dirty="0"/>
          </a:p>
        </p:txBody>
      </p:sp>
      <p:sp>
        <p:nvSpPr>
          <p:cNvPr id="5" name="Rubrik 4">
            <a:extLst>
              <a:ext uri="{FF2B5EF4-FFF2-40B4-BE49-F238E27FC236}">
                <a16:creationId xmlns:a16="http://schemas.microsoft.com/office/drawing/2014/main" id="{12CB5757-8D08-454D-9F45-B723BE8027E8}"/>
              </a:ext>
            </a:extLst>
          </p:cNvPr>
          <p:cNvSpPr>
            <a:spLocks noGrp="1"/>
          </p:cNvSpPr>
          <p:nvPr>
            <p:ph type="title"/>
          </p:nvPr>
        </p:nvSpPr>
        <p:spPr/>
        <p:txBody>
          <a:bodyPr/>
          <a:lstStyle/>
          <a:p>
            <a:r>
              <a:rPr lang="sv-SE" dirty="0">
                <a:solidFill>
                  <a:schemeClr val="bg2"/>
                </a:solidFill>
                <a:latin typeface="Georgia" panose="02040502050405020303" pitchFamily="18" charset="0"/>
              </a:rPr>
              <a:t>Vad är ledarskap?</a:t>
            </a:r>
          </a:p>
        </p:txBody>
      </p:sp>
      <p:sp>
        <p:nvSpPr>
          <p:cNvPr id="6" name="textruta 5">
            <a:extLst>
              <a:ext uri="{FF2B5EF4-FFF2-40B4-BE49-F238E27FC236}">
                <a16:creationId xmlns:a16="http://schemas.microsoft.com/office/drawing/2014/main" id="{F12D2769-6B06-4846-A539-B465E4990504}"/>
              </a:ext>
            </a:extLst>
          </p:cNvPr>
          <p:cNvSpPr txBox="1"/>
          <p:nvPr/>
        </p:nvSpPr>
        <p:spPr>
          <a:xfrm>
            <a:off x="6281017" y="2024063"/>
            <a:ext cx="5181600" cy="4524311"/>
          </a:xfrm>
          <a:prstGeom prst="rect">
            <a:avLst/>
          </a:prstGeom>
          <a:noFill/>
        </p:spPr>
        <p:txBody>
          <a:bodyPr wrap="square" lIns="91435" tIns="45718" rIns="91435" bIns="45718" rtlCol="0">
            <a:spAutoFit/>
          </a:bodyPr>
          <a:lstStyle/>
          <a:p>
            <a:pPr marL="285750" indent="-285750" eaLnBrk="1" hangingPunct="1">
              <a:buFont typeface="Arial" panose="020B0604020202020204" pitchFamily="34" charset="0"/>
              <a:buChar char="•"/>
            </a:pPr>
            <a:r>
              <a:rPr lang="sv-SE" dirty="0">
                <a:solidFill>
                  <a:schemeClr val="bg2"/>
                </a:solidFill>
                <a:latin typeface="Georgia" panose="02040502050405020303" pitchFamily="18" charset="0"/>
                <a:cs typeface="Century Gothic"/>
              </a:rPr>
              <a:t>Att artikulera visioner, förkroppsliga värderingar, och skapa den miljö i vilken man kan </a:t>
            </a:r>
            <a:r>
              <a:rPr lang="sv-SE" b="1" dirty="0">
                <a:solidFill>
                  <a:schemeClr val="accent1"/>
                </a:solidFill>
                <a:latin typeface="Georgia" panose="02040502050405020303" pitchFamily="18" charset="0"/>
                <a:cs typeface="Century Gothic"/>
              </a:rPr>
              <a:t>uppnå saker </a:t>
            </a:r>
          </a:p>
          <a:p>
            <a:pPr eaLnBrk="1" hangingPunct="1"/>
            <a:r>
              <a:rPr lang="sv-SE" dirty="0">
                <a:solidFill>
                  <a:schemeClr val="bg2"/>
                </a:solidFill>
                <a:latin typeface="Georgia" panose="02040502050405020303" pitchFamily="18" charset="0"/>
                <a:cs typeface="Century Gothic"/>
              </a:rPr>
              <a:t>    (Richards &amp; </a:t>
            </a:r>
            <a:r>
              <a:rPr lang="sv-SE" dirty="0" err="1">
                <a:solidFill>
                  <a:schemeClr val="bg2"/>
                </a:solidFill>
                <a:latin typeface="Georgia" panose="02040502050405020303" pitchFamily="18" charset="0"/>
                <a:cs typeface="Century Gothic"/>
              </a:rPr>
              <a:t>Engle</a:t>
            </a:r>
            <a:r>
              <a:rPr lang="sv-SE" dirty="0">
                <a:solidFill>
                  <a:schemeClr val="bg2"/>
                </a:solidFill>
                <a:latin typeface="Georgia" panose="02040502050405020303" pitchFamily="18" charset="0"/>
                <a:cs typeface="Century Gothic"/>
              </a:rPr>
              <a:t>, 1986)</a:t>
            </a:r>
          </a:p>
          <a:p>
            <a:pPr eaLnBrk="1" hangingPunct="1">
              <a:buFontTx/>
              <a:buNone/>
            </a:pPr>
            <a:endParaRPr lang="sv-SE" dirty="0">
              <a:solidFill>
                <a:schemeClr val="bg2"/>
              </a:solidFill>
              <a:latin typeface="Georgia" panose="02040502050405020303" pitchFamily="18" charset="0"/>
              <a:cs typeface="Century Gothic"/>
            </a:endParaRPr>
          </a:p>
          <a:p>
            <a:pPr marL="285750" indent="-285750" eaLnBrk="1" hangingPunct="1">
              <a:buFont typeface="Arial" panose="020B0604020202020204" pitchFamily="34" charset="0"/>
              <a:buChar char="•"/>
            </a:pPr>
            <a:r>
              <a:rPr lang="sv-SE" dirty="0">
                <a:solidFill>
                  <a:schemeClr val="bg2"/>
                </a:solidFill>
                <a:latin typeface="Georgia" panose="02040502050405020303" pitchFamily="18" charset="0"/>
                <a:cs typeface="Century Gothic"/>
              </a:rPr>
              <a:t>Förmågan hos en individ att </a:t>
            </a:r>
            <a:r>
              <a:rPr lang="sv-SE" b="1" dirty="0">
                <a:solidFill>
                  <a:schemeClr val="accent1"/>
                </a:solidFill>
                <a:latin typeface="Georgia" panose="02040502050405020303" pitchFamily="18" charset="0"/>
                <a:cs typeface="Century Gothic"/>
              </a:rPr>
              <a:t>påverka, motivera, och möjliggöra </a:t>
            </a:r>
            <a:r>
              <a:rPr lang="sv-SE" dirty="0">
                <a:solidFill>
                  <a:schemeClr val="bg2"/>
                </a:solidFill>
                <a:latin typeface="Georgia" panose="02040502050405020303" pitchFamily="18" charset="0"/>
                <a:cs typeface="Century Gothic"/>
              </a:rPr>
              <a:t>för andra att bidra till effektiviteten och </a:t>
            </a:r>
            <a:r>
              <a:rPr lang="sv-SE" b="1" dirty="0">
                <a:solidFill>
                  <a:schemeClr val="accent1"/>
                </a:solidFill>
                <a:latin typeface="Georgia" panose="02040502050405020303" pitchFamily="18" charset="0"/>
                <a:cs typeface="Century Gothic"/>
              </a:rPr>
              <a:t>framgången</a:t>
            </a:r>
            <a:r>
              <a:rPr lang="sv-SE" b="1" dirty="0">
                <a:solidFill>
                  <a:schemeClr val="bg2"/>
                </a:solidFill>
                <a:latin typeface="Georgia" panose="02040502050405020303" pitchFamily="18" charset="0"/>
                <a:cs typeface="Century Gothic"/>
              </a:rPr>
              <a:t> </a:t>
            </a:r>
            <a:r>
              <a:rPr lang="sv-SE" dirty="0">
                <a:solidFill>
                  <a:schemeClr val="bg2"/>
                </a:solidFill>
                <a:latin typeface="Georgia" panose="02040502050405020303" pitchFamily="18" charset="0"/>
                <a:cs typeface="Century Gothic"/>
              </a:rPr>
              <a:t>hos en organisation (House m fl., 1999)</a:t>
            </a:r>
          </a:p>
          <a:p>
            <a:pPr eaLnBrk="1" hangingPunct="1">
              <a:buFontTx/>
              <a:buNone/>
            </a:pPr>
            <a:endParaRPr lang="sv-SE" dirty="0">
              <a:solidFill>
                <a:schemeClr val="bg2"/>
              </a:solidFill>
              <a:latin typeface="Georgia" panose="02040502050405020303" pitchFamily="18" charset="0"/>
              <a:cs typeface="Century Gothic"/>
            </a:endParaRPr>
          </a:p>
          <a:p>
            <a:pPr marL="285750" indent="-285750" eaLnBrk="1" hangingPunct="1">
              <a:buFont typeface="Arial" panose="020B0604020202020204" pitchFamily="34" charset="0"/>
              <a:buChar char="•"/>
            </a:pPr>
            <a:r>
              <a:rPr lang="sv-SE" dirty="0">
                <a:solidFill>
                  <a:schemeClr val="bg2"/>
                </a:solidFill>
                <a:latin typeface="Georgia" panose="02040502050405020303" pitchFamily="18" charset="0"/>
                <a:cs typeface="Century Gothic"/>
              </a:rPr>
              <a:t>En </a:t>
            </a:r>
            <a:r>
              <a:rPr lang="sv-SE" b="1" dirty="0">
                <a:solidFill>
                  <a:schemeClr val="accent1"/>
                </a:solidFill>
                <a:latin typeface="Georgia" panose="02040502050405020303" pitchFamily="18" charset="0"/>
                <a:cs typeface="Century Gothic"/>
              </a:rPr>
              <a:t>påverkansprocess</a:t>
            </a:r>
            <a:r>
              <a:rPr lang="sv-SE" dirty="0">
                <a:solidFill>
                  <a:schemeClr val="bg2"/>
                </a:solidFill>
                <a:latin typeface="Georgia" panose="02040502050405020303" pitchFamily="18" charset="0"/>
                <a:cs typeface="Century Gothic"/>
              </a:rPr>
              <a:t> som strävar till att få andra att förstå och hålla med om vad som behöver göras och hur det kan göras effektivt och att underlätta individuella och kollektiva försök att uppnå de delade </a:t>
            </a:r>
            <a:r>
              <a:rPr lang="sv-SE" b="1" dirty="0">
                <a:solidFill>
                  <a:schemeClr val="accent1"/>
                </a:solidFill>
                <a:latin typeface="Georgia" panose="02040502050405020303" pitchFamily="18" charset="0"/>
                <a:cs typeface="Century Gothic"/>
              </a:rPr>
              <a:t>målen</a:t>
            </a:r>
            <a:r>
              <a:rPr lang="sv-SE" dirty="0">
                <a:solidFill>
                  <a:schemeClr val="bg2"/>
                </a:solidFill>
                <a:latin typeface="Georgia" panose="02040502050405020303" pitchFamily="18" charset="0"/>
                <a:cs typeface="Century Gothic"/>
              </a:rPr>
              <a:t> (</a:t>
            </a:r>
            <a:r>
              <a:rPr lang="sv-SE" dirty="0" err="1">
                <a:solidFill>
                  <a:schemeClr val="bg2"/>
                </a:solidFill>
                <a:latin typeface="Georgia" panose="02040502050405020303" pitchFamily="18" charset="0"/>
                <a:cs typeface="Century Gothic"/>
              </a:rPr>
              <a:t>Yukl</a:t>
            </a:r>
            <a:r>
              <a:rPr lang="sv-SE" dirty="0">
                <a:solidFill>
                  <a:schemeClr val="bg2"/>
                </a:solidFill>
                <a:latin typeface="Georgia" panose="02040502050405020303" pitchFamily="18" charset="0"/>
                <a:cs typeface="Century Gothic"/>
              </a:rPr>
              <a:t>, 2001)</a:t>
            </a:r>
          </a:p>
        </p:txBody>
      </p:sp>
    </p:spTree>
    <p:extLst>
      <p:ext uri="{BB962C8B-B14F-4D97-AF65-F5344CB8AC3E}">
        <p14:creationId xmlns:p14="http://schemas.microsoft.com/office/powerpoint/2010/main" val="10839154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2CBA7206-D345-4700-B61F-838C5D13A78D}"/>
              </a:ext>
            </a:extLst>
          </p:cNvPr>
          <p:cNvSpPr/>
          <p:nvPr/>
        </p:nvSpPr>
        <p:spPr>
          <a:xfrm>
            <a:off x="553042" y="1111735"/>
            <a:ext cx="9902922" cy="584775"/>
          </a:xfrm>
          <a:prstGeom prst="rect">
            <a:avLst/>
          </a:prstGeom>
        </p:spPr>
        <p:txBody>
          <a:bodyPr wrap="square">
            <a:spAutoFit/>
          </a:bodyPr>
          <a:lstStyle/>
          <a:p>
            <a:r>
              <a:rPr lang="sv-FI" sz="3200" dirty="0">
                <a:solidFill>
                  <a:schemeClr val="bg2"/>
                </a:solidFill>
                <a:latin typeface="Georgia" panose="02040502050405020303" pitchFamily="18" charset="0"/>
              </a:rPr>
              <a:t>Kärnan i definitioner av ledarskap</a:t>
            </a:r>
          </a:p>
        </p:txBody>
      </p:sp>
      <p:sp>
        <p:nvSpPr>
          <p:cNvPr id="9" name="Content Placeholder 7">
            <a:extLst>
              <a:ext uri="{FF2B5EF4-FFF2-40B4-BE49-F238E27FC236}">
                <a16:creationId xmlns:a16="http://schemas.microsoft.com/office/drawing/2014/main" id="{06E83FD9-3968-4930-8DF7-4E696BAD0345}"/>
              </a:ext>
            </a:extLst>
          </p:cNvPr>
          <p:cNvSpPr txBox="1">
            <a:spLocks/>
          </p:cNvSpPr>
          <p:nvPr/>
        </p:nvSpPr>
        <p:spPr>
          <a:xfrm>
            <a:off x="579548" y="2573082"/>
            <a:ext cx="10684801" cy="39600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dirty="0">
                <a:solidFill>
                  <a:schemeClr val="bg2"/>
                </a:solidFill>
                <a:latin typeface="Georgia" panose="02040502050405020303" pitchFamily="18" charset="0"/>
              </a:rPr>
              <a:t>Relationen mellan ledare och följare består av </a:t>
            </a:r>
            <a:r>
              <a:rPr lang="sv-FI" b="1" dirty="0">
                <a:solidFill>
                  <a:schemeClr val="accent1"/>
                </a:solidFill>
                <a:latin typeface="Georgia" panose="02040502050405020303" pitchFamily="18" charset="0"/>
              </a:rPr>
              <a:t>social påverkan</a:t>
            </a:r>
          </a:p>
          <a:p>
            <a:pPr marL="0" indent="0">
              <a:buNone/>
            </a:pPr>
            <a:r>
              <a:rPr lang="sv-FI" dirty="0">
                <a:latin typeface="Georgia" panose="02040502050405020303" pitchFamily="18" charset="0"/>
              </a:rPr>
              <a:t> </a:t>
            </a:r>
          </a:p>
          <a:p>
            <a:r>
              <a:rPr lang="sv-FI" dirty="0">
                <a:solidFill>
                  <a:schemeClr val="bg2"/>
                </a:solidFill>
                <a:latin typeface="Georgia" panose="02040502050405020303" pitchFamily="18" charset="0"/>
              </a:rPr>
              <a:t>Ledaren får följarna att arbeta mot ett </a:t>
            </a:r>
            <a:r>
              <a:rPr lang="sv-FI" b="1" dirty="0">
                <a:solidFill>
                  <a:schemeClr val="accent1"/>
                </a:solidFill>
                <a:latin typeface="Georgia" panose="02040502050405020303" pitchFamily="18" charset="0"/>
              </a:rPr>
              <a:t>gemensamt mål </a:t>
            </a:r>
            <a:r>
              <a:rPr lang="sv-FI" dirty="0">
                <a:solidFill>
                  <a:schemeClr val="bg2"/>
                </a:solidFill>
                <a:latin typeface="Georgia" panose="02040502050405020303" pitchFamily="18" charset="0"/>
              </a:rPr>
              <a:t>eller syfte</a:t>
            </a:r>
            <a:endParaRPr lang="en-US" dirty="0">
              <a:solidFill>
                <a:schemeClr val="bg2"/>
              </a:solidFill>
              <a:latin typeface="Georgia" panose="02040502050405020303" pitchFamily="18" charset="0"/>
            </a:endParaRPr>
          </a:p>
        </p:txBody>
      </p:sp>
    </p:spTree>
    <p:extLst>
      <p:ext uri="{BB962C8B-B14F-4D97-AF65-F5344CB8AC3E}">
        <p14:creationId xmlns:p14="http://schemas.microsoft.com/office/powerpoint/2010/main" val="3701128822"/>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9" name="Rubrik 1">
            <a:extLst>
              <a:ext uri="{FF2B5EF4-FFF2-40B4-BE49-F238E27FC236}">
                <a16:creationId xmlns:a16="http://schemas.microsoft.com/office/drawing/2014/main" id="{E4E4F5BD-13D5-479B-BB19-054506B91A8B}"/>
              </a:ext>
            </a:extLst>
          </p:cNvPr>
          <p:cNvSpPr txBox="1">
            <a:spLocks/>
          </p:cNvSpPr>
          <p:nvPr/>
        </p:nvSpPr>
        <p:spPr>
          <a:xfrm>
            <a:off x="543340" y="562771"/>
            <a:ext cx="1054872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FI" sz="3200" dirty="0">
                <a:solidFill>
                  <a:schemeClr val="bg2"/>
                </a:solidFill>
                <a:latin typeface="Georgia" panose="02040502050405020303" pitchFamily="18" charset="0"/>
              </a:rPr>
              <a:t>Ledarskap ur ett funktionellt perspektiv</a:t>
            </a:r>
            <a:endParaRPr lang="sv-SE" sz="3200" dirty="0">
              <a:solidFill>
                <a:schemeClr val="bg2"/>
              </a:solidFill>
              <a:latin typeface="Georgia" panose="02040502050405020303" pitchFamily="18" charset="0"/>
            </a:endParaRPr>
          </a:p>
        </p:txBody>
      </p:sp>
      <p:sp>
        <p:nvSpPr>
          <p:cNvPr id="10" name="Platshållare för text 4">
            <a:extLst>
              <a:ext uri="{FF2B5EF4-FFF2-40B4-BE49-F238E27FC236}">
                <a16:creationId xmlns:a16="http://schemas.microsoft.com/office/drawing/2014/main" id="{CA1D5333-B31E-46CD-A7B2-776F17544D10}"/>
              </a:ext>
            </a:extLst>
          </p:cNvPr>
          <p:cNvSpPr txBox="1">
            <a:spLocks/>
          </p:cNvSpPr>
          <p:nvPr/>
        </p:nvSpPr>
        <p:spPr>
          <a:xfrm>
            <a:off x="759516" y="2300565"/>
            <a:ext cx="2454881"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FI" b="1" dirty="0">
                <a:solidFill>
                  <a:schemeClr val="bg2"/>
                </a:solidFill>
                <a:latin typeface="Georgia" panose="02040502050405020303" pitchFamily="18" charset="0"/>
              </a:rPr>
              <a:t>Klargöra</a:t>
            </a:r>
            <a:endParaRPr lang="sv-SE" b="1" dirty="0">
              <a:solidFill>
                <a:schemeClr val="bg2"/>
              </a:solidFill>
              <a:latin typeface="Georgia" panose="02040502050405020303" pitchFamily="18" charset="0"/>
            </a:endParaRPr>
          </a:p>
        </p:txBody>
      </p:sp>
      <p:sp>
        <p:nvSpPr>
          <p:cNvPr id="11" name="Platshållare för innehåll 5">
            <a:extLst>
              <a:ext uri="{FF2B5EF4-FFF2-40B4-BE49-F238E27FC236}">
                <a16:creationId xmlns:a16="http://schemas.microsoft.com/office/drawing/2014/main" id="{3F281D46-E194-4C37-803B-9EB62B665786}"/>
              </a:ext>
            </a:extLst>
          </p:cNvPr>
          <p:cNvSpPr txBox="1">
            <a:spLocks/>
          </p:cNvSpPr>
          <p:nvPr/>
        </p:nvSpPr>
        <p:spPr>
          <a:xfrm>
            <a:off x="796239" y="2988356"/>
            <a:ext cx="2454881" cy="36845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FI" sz="2400" dirty="0">
                <a:solidFill>
                  <a:schemeClr val="bg2"/>
                </a:solidFill>
                <a:latin typeface="Georgia" panose="02040502050405020303" pitchFamily="18" charset="0"/>
              </a:rPr>
              <a:t>Syften</a:t>
            </a:r>
          </a:p>
          <a:p>
            <a:pPr marL="0" indent="0">
              <a:buNone/>
            </a:pPr>
            <a:r>
              <a:rPr lang="sv-FI" sz="2400" dirty="0">
                <a:solidFill>
                  <a:schemeClr val="bg2"/>
                </a:solidFill>
                <a:latin typeface="Georgia" panose="02040502050405020303" pitchFamily="18" charset="0"/>
              </a:rPr>
              <a:t>Mål</a:t>
            </a:r>
          </a:p>
          <a:p>
            <a:pPr marL="0" indent="0">
              <a:buNone/>
            </a:pPr>
            <a:r>
              <a:rPr lang="sv-FI" sz="2400" dirty="0">
                <a:solidFill>
                  <a:schemeClr val="bg2"/>
                </a:solidFill>
                <a:latin typeface="Georgia" panose="02040502050405020303" pitchFamily="18" charset="0"/>
              </a:rPr>
              <a:t>Prioriteringar</a:t>
            </a:r>
          </a:p>
          <a:p>
            <a:pPr marL="0" indent="0">
              <a:buNone/>
            </a:pPr>
            <a:r>
              <a:rPr lang="sv-FI" sz="2400" dirty="0">
                <a:solidFill>
                  <a:schemeClr val="bg2"/>
                </a:solidFill>
                <a:latin typeface="Georgia" panose="02040502050405020303" pitchFamily="18" charset="0"/>
              </a:rPr>
              <a:t>Förväntningar</a:t>
            </a:r>
          </a:p>
          <a:p>
            <a:pPr marL="0" indent="0">
              <a:buNone/>
            </a:pPr>
            <a:r>
              <a:rPr lang="sv-FI" sz="2400" dirty="0">
                <a:solidFill>
                  <a:schemeClr val="bg2"/>
                </a:solidFill>
                <a:latin typeface="Georgia" panose="02040502050405020303" pitchFamily="18" charset="0"/>
              </a:rPr>
              <a:t>Regler</a:t>
            </a:r>
          </a:p>
          <a:p>
            <a:pPr marL="0" indent="0">
              <a:buNone/>
            </a:pPr>
            <a:r>
              <a:rPr lang="sv-FI" sz="2400" dirty="0">
                <a:solidFill>
                  <a:schemeClr val="bg2"/>
                </a:solidFill>
                <a:latin typeface="Georgia" panose="02040502050405020303" pitchFamily="18" charset="0"/>
              </a:rPr>
              <a:t>Ansvar</a:t>
            </a:r>
          </a:p>
          <a:p>
            <a:pPr marL="0" indent="0">
              <a:buNone/>
            </a:pPr>
            <a:r>
              <a:rPr lang="sv-FI" sz="2400" dirty="0">
                <a:solidFill>
                  <a:schemeClr val="bg2"/>
                </a:solidFill>
                <a:latin typeface="Georgia" panose="02040502050405020303" pitchFamily="18" charset="0"/>
              </a:rPr>
              <a:t>Resurser</a:t>
            </a:r>
          </a:p>
          <a:p>
            <a:pPr marL="0" indent="0">
              <a:buNone/>
            </a:pPr>
            <a:r>
              <a:rPr lang="sv-FI" sz="2400" dirty="0">
                <a:solidFill>
                  <a:schemeClr val="bg2"/>
                </a:solidFill>
                <a:latin typeface="Georgia" panose="02040502050405020303" pitchFamily="18" charset="0"/>
              </a:rPr>
              <a:t>...</a:t>
            </a:r>
          </a:p>
          <a:p>
            <a:pPr marL="0" indent="0">
              <a:buNone/>
            </a:pPr>
            <a:endParaRPr lang="sv-FI" dirty="0">
              <a:solidFill>
                <a:schemeClr val="bg2"/>
              </a:solidFill>
            </a:endParaRPr>
          </a:p>
          <a:p>
            <a:pPr marL="0" indent="0">
              <a:buNone/>
            </a:pPr>
            <a:endParaRPr lang="sv-SE" dirty="0">
              <a:solidFill>
                <a:schemeClr val="bg2"/>
              </a:solidFill>
            </a:endParaRPr>
          </a:p>
        </p:txBody>
      </p:sp>
      <p:sp>
        <p:nvSpPr>
          <p:cNvPr id="12" name="Rektangel: rundade hörn 11">
            <a:extLst>
              <a:ext uri="{FF2B5EF4-FFF2-40B4-BE49-F238E27FC236}">
                <a16:creationId xmlns:a16="http://schemas.microsoft.com/office/drawing/2014/main" id="{15AD015A-5EEE-4D1D-B395-D2D5CE412759}"/>
              </a:ext>
            </a:extLst>
          </p:cNvPr>
          <p:cNvSpPr/>
          <p:nvPr/>
        </p:nvSpPr>
        <p:spPr>
          <a:xfrm>
            <a:off x="3294701" y="2300565"/>
            <a:ext cx="2643700" cy="1819104"/>
          </a:xfrm>
          <a:prstGeom prst="roundRect">
            <a:avLst/>
          </a:prstGeom>
          <a:blipFill>
            <a:blip r:embed="rId3"/>
            <a:stretch>
              <a:fillRect/>
            </a:stretch>
          </a:blipFill>
          <a:ln w="444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bg2"/>
              </a:solidFill>
              <a:latin typeface="Georgia" panose="02040502050405020303" pitchFamily="18" charset="0"/>
            </a:endParaRPr>
          </a:p>
        </p:txBody>
      </p:sp>
      <p:sp>
        <p:nvSpPr>
          <p:cNvPr id="13" name="Platshållare för innehåll 7">
            <a:extLst>
              <a:ext uri="{FF2B5EF4-FFF2-40B4-BE49-F238E27FC236}">
                <a16:creationId xmlns:a16="http://schemas.microsoft.com/office/drawing/2014/main" id="{141C95CC-A520-4434-A254-838033B8ED29}"/>
              </a:ext>
            </a:extLst>
          </p:cNvPr>
          <p:cNvSpPr txBox="1">
            <a:spLocks/>
          </p:cNvSpPr>
          <p:nvPr/>
        </p:nvSpPr>
        <p:spPr>
          <a:xfrm>
            <a:off x="5648100" y="2793206"/>
            <a:ext cx="2735634" cy="435292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sv-FI" sz="2400" dirty="0">
                <a:solidFill>
                  <a:schemeClr val="bg2"/>
                </a:solidFill>
                <a:latin typeface="Georgia" panose="02040502050405020303" pitchFamily="18" charset="0"/>
              </a:rPr>
              <a:t>Engagemang</a:t>
            </a:r>
          </a:p>
          <a:p>
            <a:pPr marL="0" indent="0" algn="r">
              <a:buNone/>
            </a:pPr>
            <a:r>
              <a:rPr lang="sv-FI" sz="2400" dirty="0">
                <a:solidFill>
                  <a:schemeClr val="bg2"/>
                </a:solidFill>
                <a:latin typeface="Georgia" panose="02040502050405020303" pitchFamily="18" charset="0"/>
              </a:rPr>
              <a:t>Kreativitet</a:t>
            </a:r>
          </a:p>
          <a:p>
            <a:pPr marL="0" indent="0" algn="r">
              <a:buNone/>
            </a:pPr>
            <a:r>
              <a:rPr lang="sv-FI" sz="2400" dirty="0">
                <a:solidFill>
                  <a:schemeClr val="bg2"/>
                </a:solidFill>
                <a:latin typeface="Georgia" panose="02040502050405020303" pitchFamily="18" charset="0"/>
              </a:rPr>
              <a:t>Prestation</a:t>
            </a:r>
          </a:p>
          <a:p>
            <a:pPr marL="0" indent="0" algn="r">
              <a:buNone/>
            </a:pPr>
            <a:r>
              <a:rPr lang="sv-FI" sz="2400" dirty="0">
                <a:solidFill>
                  <a:schemeClr val="bg2"/>
                </a:solidFill>
                <a:latin typeface="Georgia" panose="02040502050405020303" pitchFamily="18" charset="0"/>
              </a:rPr>
              <a:t>Effektivitet</a:t>
            </a:r>
          </a:p>
          <a:p>
            <a:pPr marL="0" indent="0" algn="r">
              <a:buNone/>
            </a:pPr>
            <a:r>
              <a:rPr lang="sv-FI" sz="2400" dirty="0">
                <a:solidFill>
                  <a:schemeClr val="bg2"/>
                </a:solidFill>
                <a:latin typeface="Georgia" panose="02040502050405020303" pitchFamily="18" charset="0"/>
              </a:rPr>
              <a:t>Noggrannhet</a:t>
            </a:r>
          </a:p>
          <a:p>
            <a:pPr marL="0" indent="0" algn="r">
              <a:buNone/>
            </a:pPr>
            <a:r>
              <a:rPr lang="sv-FI" sz="2400" dirty="0">
                <a:solidFill>
                  <a:schemeClr val="bg2"/>
                </a:solidFill>
                <a:latin typeface="Georgia" panose="02040502050405020303" pitchFamily="18" charset="0"/>
              </a:rPr>
              <a:t>...</a:t>
            </a:r>
          </a:p>
        </p:txBody>
      </p:sp>
      <p:sp>
        <p:nvSpPr>
          <p:cNvPr id="14" name="Platshållare för text 6">
            <a:extLst>
              <a:ext uri="{FF2B5EF4-FFF2-40B4-BE49-F238E27FC236}">
                <a16:creationId xmlns:a16="http://schemas.microsoft.com/office/drawing/2014/main" id="{D0C59B6B-656C-4AB2-B63D-96290557E2BC}"/>
              </a:ext>
            </a:extLst>
          </p:cNvPr>
          <p:cNvSpPr txBox="1">
            <a:spLocks/>
          </p:cNvSpPr>
          <p:nvPr/>
        </p:nvSpPr>
        <p:spPr>
          <a:xfrm>
            <a:off x="6747868" y="2322393"/>
            <a:ext cx="2326296" cy="7802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FI" b="1" dirty="0">
                <a:solidFill>
                  <a:schemeClr val="bg2"/>
                </a:solidFill>
                <a:latin typeface="Georgia" panose="02040502050405020303" pitchFamily="18" charset="0"/>
              </a:rPr>
              <a:t>Påverka</a:t>
            </a:r>
            <a:endParaRPr lang="sv-SE" b="1" dirty="0">
              <a:solidFill>
                <a:schemeClr val="bg2"/>
              </a:solidFill>
              <a:latin typeface="Georgia" panose="02040502050405020303" pitchFamily="18" charset="0"/>
            </a:endParaRPr>
          </a:p>
        </p:txBody>
      </p:sp>
      <p:sp>
        <p:nvSpPr>
          <p:cNvPr id="2" name="Pil: höger 1">
            <a:extLst>
              <a:ext uri="{FF2B5EF4-FFF2-40B4-BE49-F238E27FC236}">
                <a16:creationId xmlns:a16="http://schemas.microsoft.com/office/drawing/2014/main" id="{9C3DE1DA-76EC-4FB4-B15B-83AD08DB75B7}"/>
              </a:ext>
            </a:extLst>
          </p:cNvPr>
          <p:cNvSpPr/>
          <p:nvPr/>
        </p:nvSpPr>
        <p:spPr>
          <a:xfrm>
            <a:off x="2604158" y="2435253"/>
            <a:ext cx="395171" cy="233612"/>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bg2"/>
              </a:solidFill>
              <a:latin typeface="Georgia" panose="02040502050405020303" pitchFamily="18" charset="0"/>
            </a:endParaRPr>
          </a:p>
        </p:txBody>
      </p:sp>
      <p:sp>
        <p:nvSpPr>
          <p:cNvPr id="3" name="Pil: höger 2">
            <a:extLst>
              <a:ext uri="{FF2B5EF4-FFF2-40B4-BE49-F238E27FC236}">
                <a16:creationId xmlns:a16="http://schemas.microsoft.com/office/drawing/2014/main" id="{8E8BA743-2A02-3D45-97E9-32D52A90DC8F}"/>
              </a:ext>
            </a:extLst>
          </p:cNvPr>
          <p:cNvSpPr/>
          <p:nvPr/>
        </p:nvSpPr>
        <p:spPr>
          <a:xfrm rot="10800000">
            <a:off x="6252293" y="2449754"/>
            <a:ext cx="395171" cy="233612"/>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bg2"/>
              </a:solidFill>
              <a:latin typeface="Georgia" panose="02040502050405020303" pitchFamily="18" charset="0"/>
            </a:endParaRPr>
          </a:p>
        </p:txBody>
      </p:sp>
    </p:spTree>
    <p:extLst>
      <p:ext uri="{BB962C8B-B14F-4D97-AF65-F5344CB8AC3E}">
        <p14:creationId xmlns:p14="http://schemas.microsoft.com/office/powerpoint/2010/main" val="2229790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grpSp>
        <p:nvGrpSpPr>
          <p:cNvPr id="317" name="Gruppera"/>
          <p:cNvGrpSpPr/>
          <p:nvPr/>
        </p:nvGrpSpPr>
        <p:grpSpPr>
          <a:xfrm>
            <a:off x="4038064" y="3597511"/>
            <a:ext cx="1804577" cy="2799772"/>
            <a:chOff x="0" y="-41562"/>
            <a:chExt cx="1673941" cy="2799770"/>
          </a:xfrm>
        </p:grpSpPr>
        <p:sp>
          <p:nvSpPr>
            <p:cNvPr id="314" name="textruta 9"/>
            <p:cNvSpPr txBox="1"/>
            <p:nvPr/>
          </p:nvSpPr>
          <p:spPr>
            <a:xfrm>
              <a:off x="193435" y="-41562"/>
              <a:ext cx="1182904" cy="8309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lgn="ctr">
                <a:defRPr sz="1200">
                  <a:latin typeface="Avenir Book"/>
                  <a:ea typeface="Avenir Book"/>
                  <a:cs typeface="Avenir Book"/>
                  <a:sym typeface="Avenir Book"/>
                </a:defRPr>
              </a:lvl1pPr>
            </a:lstStyle>
            <a:p>
              <a:r>
                <a:rPr sz="1600" dirty="0" err="1">
                  <a:latin typeface="Georgia" panose="02040502050405020303" pitchFamily="18" charset="0"/>
                </a:rPr>
                <a:t>Ingriper</a:t>
              </a:r>
              <a:r>
                <a:rPr sz="1600" dirty="0">
                  <a:latin typeface="Georgia" panose="02040502050405020303" pitchFamily="18" charset="0"/>
                </a:rPr>
                <a:t> </a:t>
              </a:r>
              <a:r>
                <a:rPr sz="1600" dirty="0" err="1">
                  <a:latin typeface="Georgia" panose="02040502050405020303" pitchFamily="18" charset="0"/>
                </a:rPr>
                <a:t>när</a:t>
              </a:r>
              <a:r>
                <a:rPr sz="1600" dirty="0">
                  <a:latin typeface="Georgia" panose="02040502050405020303" pitchFamily="18" charset="0"/>
                </a:rPr>
                <a:t> </a:t>
              </a:r>
              <a:r>
                <a:rPr sz="1600" dirty="0" err="1">
                  <a:latin typeface="Georgia" panose="02040502050405020303" pitchFamily="18" charset="0"/>
                </a:rPr>
                <a:t>fel</a:t>
              </a:r>
              <a:r>
                <a:rPr sz="1600" dirty="0">
                  <a:latin typeface="Georgia" panose="02040502050405020303" pitchFamily="18" charset="0"/>
                </a:rPr>
                <a:t> </a:t>
              </a:r>
              <a:r>
                <a:rPr sz="1600" dirty="0" err="1">
                  <a:latin typeface="Georgia" panose="02040502050405020303" pitchFamily="18" charset="0"/>
                </a:rPr>
                <a:t>uppstått</a:t>
              </a:r>
              <a:endParaRPr sz="1600" dirty="0">
                <a:latin typeface="Georgia" panose="02040502050405020303" pitchFamily="18" charset="0"/>
              </a:endParaRPr>
            </a:p>
          </p:txBody>
        </p:sp>
        <p:sp>
          <p:nvSpPr>
            <p:cNvPr id="315" name="Rektangel 16"/>
            <p:cNvSpPr/>
            <p:nvPr/>
          </p:nvSpPr>
          <p:spPr>
            <a:xfrm>
              <a:off x="0" y="597967"/>
              <a:ext cx="1569775" cy="2160241"/>
            </a:xfrm>
            <a:prstGeom prst="rect">
              <a:avLst/>
            </a:prstGeom>
            <a:solidFill>
              <a:schemeClr val="accent3"/>
            </a:solidFill>
            <a:ln w="9525" cap="flat">
              <a:solidFill>
                <a:srgbClr val="000000"/>
              </a:solidFill>
              <a:prstDash val="solid"/>
              <a:round/>
            </a:ln>
            <a:effectLst/>
          </p:spPr>
          <p:txBody>
            <a:bodyPr wrap="square" lIns="45719" tIns="45719" rIns="45719" bIns="45719" numCol="1" anchor="ctr">
              <a:noAutofit/>
            </a:bodyPr>
            <a:lstStyle/>
            <a:p>
              <a:pPr defTabSz="914306"/>
              <a:endParaRPr dirty="0"/>
            </a:p>
          </p:txBody>
        </p:sp>
        <p:sp>
          <p:nvSpPr>
            <p:cNvPr id="316" name="textruta 22"/>
            <p:cNvSpPr txBox="1"/>
            <p:nvPr/>
          </p:nvSpPr>
          <p:spPr>
            <a:xfrm>
              <a:off x="89764" y="660770"/>
              <a:ext cx="1584177" cy="58476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5" tIns="45715" rIns="45715" bIns="45715" numCol="1" anchor="t">
              <a:spAutoFit/>
            </a:bodyPr>
            <a:lstStyle>
              <a:lvl1pPr>
                <a:defRPr sz="1400">
                  <a:solidFill>
                    <a:srgbClr val="FFFFFF"/>
                  </a:solidFill>
                  <a:latin typeface="Avenir Book"/>
                  <a:ea typeface="Avenir Book"/>
                  <a:cs typeface="Avenir Book"/>
                  <a:sym typeface="Avenir Book"/>
                </a:defRPr>
              </a:lvl1pPr>
            </a:lstStyle>
            <a:p>
              <a:r>
                <a:rPr sz="1600" dirty="0" err="1">
                  <a:latin typeface="Georgia" panose="02040502050405020303" pitchFamily="18" charset="0"/>
                </a:rPr>
                <a:t>Avvikelsebaserat</a:t>
              </a:r>
              <a:r>
                <a:rPr sz="1600" dirty="0">
                  <a:latin typeface="Georgia" panose="02040502050405020303" pitchFamily="18" charset="0"/>
                </a:rPr>
                <a:t> </a:t>
              </a:r>
              <a:r>
                <a:rPr sz="1600" dirty="0" err="1">
                  <a:latin typeface="Georgia" panose="02040502050405020303" pitchFamily="18" charset="0"/>
                </a:rPr>
                <a:t>passivt</a:t>
              </a:r>
              <a:endParaRPr sz="1600" dirty="0">
                <a:latin typeface="Georgia" panose="02040502050405020303" pitchFamily="18" charset="0"/>
              </a:endParaRPr>
            </a:p>
          </p:txBody>
        </p:sp>
      </p:grpSp>
      <p:grpSp>
        <p:nvGrpSpPr>
          <p:cNvPr id="321" name="Gruppera"/>
          <p:cNvGrpSpPr/>
          <p:nvPr/>
        </p:nvGrpSpPr>
        <p:grpSpPr>
          <a:xfrm>
            <a:off x="5641176" y="2066584"/>
            <a:ext cx="1978818" cy="4330699"/>
            <a:chOff x="0" y="-304800"/>
            <a:chExt cx="1824993" cy="4330697"/>
          </a:xfrm>
        </p:grpSpPr>
        <p:sp>
          <p:nvSpPr>
            <p:cNvPr id="318" name="textruta 12"/>
            <p:cNvSpPr txBox="1"/>
            <p:nvPr/>
          </p:nvSpPr>
          <p:spPr>
            <a:xfrm>
              <a:off x="0" y="-304800"/>
              <a:ext cx="1656184" cy="107721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lgn="ctr">
                <a:defRPr sz="1200">
                  <a:latin typeface="Avenir Book"/>
                  <a:ea typeface="Avenir Book"/>
                  <a:cs typeface="Avenir Book"/>
                  <a:sym typeface="Avenir Book"/>
                </a:defRPr>
              </a:lvl1pPr>
            </a:lstStyle>
            <a:p>
              <a:r>
                <a:rPr sz="1600" dirty="0" err="1">
                  <a:latin typeface="Georgia" panose="02040502050405020303" pitchFamily="18" charset="0"/>
                </a:rPr>
                <a:t>Kontrollerar</a:t>
              </a:r>
              <a:r>
                <a:rPr sz="1600" dirty="0">
                  <a:latin typeface="Georgia" panose="02040502050405020303" pitchFamily="18" charset="0"/>
                </a:rPr>
                <a:t> </a:t>
              </a:r>
              <a:r>
                <a:rPr sz="1600" dirty="0" err="1">
                  <a:latin typeface="Georgia" panose="02040502050405020303" pitchFamily="18" charset="0"/>
                </a:rPr>
                <a:t>och</a:t>
              </a:r>
              <a:r>
                <a:rPr sz="1600" dirty="0">
                  <a:latin typeface="Georgia" panose="02040502050405020303" pitchFamily="18" charset="0"/>
                </a:rPr>
                <a:t> </a:t>
              </a:r>
              <a:r>
                <a:rPr sz="1600" dirty="0" err="1">
                  <a:latin typeface="Georgia" panose="02040502050405020303" pitchFamily="18" charset="0"/>
                </a:rPr>
                <a:t>övervakar</a:t>
              </a:r>
              <a:r>
                <a:rPr sz="1600" dirty="0">
                  <a:latin typeface="Georgia" panose="02040502050405020303" pitchFamily="18" charset="0"/>
                </a:rPr>
                <a:t> </a:t>
              </a:r>
              <a:r>
                <a:rPr sz="1600" dirty="0" err="1">
                  <a:latin typeface="Georgia" panose="02040502050405020303" pitchFamily="18" charset="0"/>
                </a:rPr>
                <a:t>så</a:t>
              </a:r>
              <a:r>
                <a:rPr sz="1600" dirty="0">
                  <a:latin typeface="Georgia" panose="02040502050405020303" pitchFamily="18" charset="0"/>
                </a:rPr>
                <a:t> </a:t>
              </a:r>
              <a:r>
                <a:rPr sz="1600" dirty="0" err="1">
                  <a:latin typeface="Georgia" panose="02040502050405020303" pitchFamily="18" charset="0"/>
                </a:rPr>
                <a:t>att</a:t>
              </a:r>
              <a:r>
                <a:rPr sz="1600" dirty="0">
                  <a:latin typeface="Georgia" panose="02040502050405020303" pitchFamily="18" charset="0"/>
                </a:rPr>
                <a:t> </a:t>
              </a:r>
              <a:r>
                <a:rPr sz="1600" dirty="0" err="1">
                  <a:latin typeface="Georgia" panose="02040502050405020303" pitchFamily="18" charset="0"/>
                </a:rPr>
                <a:t>fel</a:t>
              </a:r>
              <a:r>
                <a:rPr sz="1600" dirty="0">
                  <a:latin typeface="Georgia" panose="02040502050405020303" pitchFamily="18" charset="0"/>
                </a:rPr>
                <a:t> </a:t>
              </a:r>
              <a:r>
                <a:rPr sz="1600" dirty="0" err="1">
                  <a:latin typeface="Georgia" panose="02040502050405020303" pitchFamily="18" charset="0"/>
                </a:rPr>
                <a:t>inte</a:t>
              </a:r>
              <a:r>
                <a:rPr sz="1600" dirty="0">
                  <a:latin typeface="Georgia" panose="02040502050405020303" pitchFamily="18" charset="0"/>
                </a:rPr>
                <a:t> ska </a:t>
              </a:r>
              <a:r>
                <a:rPr sz="1600" dirty="0" err="1">
                  <a:latin typeface="Georgia" panose="02040502050405020303" pitchFamily="18" charset="0"/>
                </a:rPr>
                <a:t>kunna</a:t>
              </a:r>
              <a:r>
                <a:rPr sz="1600" dirty="0">
                  <a:latin typeface="Georgia" panose="02040502050405020303" pitchFamily="18" charset="0"/>
                </a:rPr>
                <a:t> </a:t>
              </a:r>
              <a:r>
                <a:rPr sz="1600" dirty="0" err="1">
                  <a:latin typeface="Georgia" panose="02040502050405020303" pitchFamily="18" charset="0"/>
                </a:rPr>
                <a:t>uppstå</a:t>
              </a:r>
              <a:endParaRPr sz="1600" dirty="0">
                <a:latin typeface="Georgia" panose="02040502050405020303" pitchFamily="18" charset="0"/>
              </a:endParaRPr>
            </a:p>
          </p:txBody>
        </p:sp>
        <p:sp>
          <p:nvSpPr>
            <p:cNvPr id="319" name="Rektangel 18"/>
            <p:cNvSpPr/>
            <p:nvPr/>
          </p:nvSpPr>
          <p:spPr>
            <a:xfrm>
              <a:off x="86409" y="785536"/>
              <a:ext cx="1569775" cy="3240361"/>
            </a:xfrm>
            <a:prstGeom prst="rect">
              <a:avLst/>
            </a:prstGeom>
            <a:solidFill>
              <a:schemeClr val="accent3"/>
            </a:solidFill>
            <a:ln w="9525" cap="flat">
              <a:solidFill>
                <a:srgbClr val="000000"/>
              </a:solidFill>
              <a:prstDash val="solid"/>
              <a:round/>
            </a:ln>
            <a:effectLst/>
          </p:spPr>
          <p:txBody>
            <a:bodyPr wrap="square" lIns="45719" tIns="45719" rIns="45719" bIns="45719" numCol="1" anchor="ctr">
              <a:noAutofit/>
            </a:bodyPr>
            <a:lstStyle/>
            <a:p>
              <a:pPr defTabSz="914306"/>
              <a:endParaRPr dirty="0"/>
            </a:p>
          </p:txBody>
        </p:sp>
        <p:sp>
          <p:nvSpPr>
            <p:cNvPr id="320" name="textruta 23"/>
            <p:cNvSpPr txBox="1"/>
            <p:nvPr/>
          </p:nvSpPr>
          <p:spPr>
            <a:xfrm>
              <a:off x="168808" y="886019"/>
              <a:ext cx="1656185" cy="58476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5" tIns="45715" rIns="45715" bIns="45715" numCol="1" anchor="t">
              <a:spAutoFit/>
            </a:bodyPr>
            <a:lstStyle>
              <a:lvl1pPr>
                <a:defRPr sz="1400">
                  <a:solidFill>
                    <a:srgbClr val="FFFFFF"/>
                  </a:solidFill>
                  <a:latin typeface="Avenir Book"/>
                  <a:ea typeface="Avenir Book"/>
                  <a:cs typeface="Avenir Book"/>
                  <a:sym typeface="Avenir Book"/>
                </a:defRPr>
              </a:lvl1pPr>
            </a:lstStyle>
            <a:p>
              <a:r>
                <a:rPr sz="1600" dirty="0" err="1">
                  <a:latin typeface="Georgia" panose="02040502050405020303" pitchFamily="18" charset="0"/>
                </a:rPr>
                <a:t>Avvikelsebaserat</a:t>
              </a:r>
              <a:r>
                <a:rPr sz="1600" dirty="0">
                  <a:latin typeface="Georgia" panose="02040502050405020303" pitchFamily="18" charset="0"/>
                </a:rPr>
                <a:t> </a:t>
              </a:r>
              <a:r>
                <a:rPr sz="1600" dirty="0" err="1">
                  <a:latin typeface="Georgia" panose="02040502050405020303" pitchFamily="18" charset="0"/>
                </a:rPr>
                <a:t>aktivt</a:t>
              </a:r>
              <a:endParaRPr sz="1600" dirty="0">
                <a:latin typeface="Georgia" panose="02040502050405020303" pitchFamily="18" charset="0"/>
              </a:endParaRPr>
            </a:p>
          </p:txBody>
        </p:sp>
      </p:grpSp>
      <p:grpSp>
        <p:nvGrpSpPr>
          <p:cNvPr id="325" name="Gruppera"/>
          <p:cNvGrpSpPr/>
          <p:nvPr/>
        </p:nvGrpSpPr>
        <p:grpSpPr>
          <a:xfrm>
            <a:off x="7355586" y="1024714"/>
            <a:ext cx="1856761" cy="5372569"/>
            <a:chOff x="-40413" y="-167171"/>
            <a:chExt cx="1656184" cy="5372567"/>
          </a:xfrm>
        </p:grpSpPr>
        <p:sp>
          <p:nvSpPr>
            <p:cNvPr id="322" name="textruta 15"/>
            <p:cNvSpPr txBox="1"/>
            <p:nvPr/>
          </p:nvSpPr>
          <p:spPr>
            <a:xfrm>
              <a:off x="-40413" y="-167171"/>
              <a:ext cx="1656184" cy="156965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lgn="ctr">
                <a:defRPr sz="1200">
                  <a:latin typeface="Avenir Book"/>
                  <a:ea typeface="Avenir Book"/>
                  <a:cs typeface="Avenir Book"/>
                  <a:sym typeface="Avenir Book"/>
                </a:defRPr>
              </a:lvl1pPr>
            </a:lstStyle>
            <a:p>
              <a:r>
                <a:rPr sz="1600" dirty="0" err="1">
                  <a:latin typeface="Georgia" panose="02040502050405020303" pitchFamily="18" charset="0"/>
                </a:rPr>
                <a:t>Tydliggör</a:t>
              </a:r>
              <a:r>
                <a:rPr sz="1600" dirty="0">
                  <a:latin typeface="Georgia" panose="02040502050405020303" pitchFamily="18" charset="0"/>
                </a:rPr>
                <a:t> </a:t>
              </a:r>
              <a:r>
                <a:rPr sz="1600" dirty="0" err="1">
                  <a:latin typeface="Georgia" panose="02040502050405020303" pitchFamily="18" charset="0"/>
                </a:rPr>
                <a:t>mål</a:t>
              </a:r>
              <a:r>
                <a:rPr sz="1600" dirty="0">
                  <a:latin typeface="Georgia" panose="02040502050405020303" pitchFamily="18" charset="0"/>
                </a:rPr>
                <a:t> </a:t>
              </a:r>
              <a:r>
                <a:rPr sz="1600" dirty="0" err="1">
                  <a:latin typeface="Georgia" panose="02040502050405020303" pitchFamily="18" charset="0"/>
                </a:rPr>
                <a:t>och</a:t>
              </a:r>
              <a:r>
                <a:rPr sz="1600" dirty="0">
                  <a:latin typeface="Georgia" panose="02040502050405020303" pitchFamily="18" charset="0"/>
                </a:rPr>
                <a:t> </a:t>
              </a:r>
              <a:r>
                <a:rPr sz="1600" dirty="0" err="1">
                  <a:latin typeface="Georgia" panose="02040502050405020303" pitchFamily="18" charset="0"/>
                </a:rPr>
                <a:t>förväntningar</a:t>
              </a:r>
              <a:r>
                <a:rPr sz="1600" dirty="0">
                  <a:latin typeface="Georgia" panose="02040502050405020303" pitchFamily="18" charset="0"/>
                </a:rPr>
                <a:t> </a:t>
              </a:r>
              <a:r>
                <a:rPr sz="1600" dirty="0" err="1">
                  <a:latin typeface="Georgia" panose="02040502050405020303" pitchFamily="18" charset="0"/>
                </a:rPr>
                <a:t>och</a:t>
              </a:r>
              <a:r>
                <a:rPr sz="1600" dirty="0">
                  <a:latin typeface="Georgia" panose="02040502050405020303" pitchFamily="18" charset="0"/>
                </a:rPr>
                <a:t> </a:t>
              </a:r>
              <a:r>
                <a:rPr sz="1600" dirty="0" err="1">
                  <a:latin typeface="Georgia" panose="02040502050405020303" pitchFamily="18" charset="0"/>
                </a:rPr>
                <a:t>förstärker</a:t>
              </a:r>
              <a:r>
                <a:rPr sz="1600" dirty="0">
                  <a:latin typeface="Georgia" panose="02040502050405020303" pitchFamily="18" charset="0"/>
                </a:rPr>
                <a:t> </a:t>
              </a:r>
              <a:r>
                <a:rPr sz="1600" dirty="0" err="1">
                  <a:latin typeface="Georgia" panose="02040502050405020303" pitchFamily="18" charset="0"/>
                </a:rPr>
                <a:t>önskvärt</a:t>
              </a:r>
              <a:r>
                <a:rPr sz="1600" dirty="0">
                  <a:latin typeface="Georgia" panose="02040502050405020303" pitchFamily="18" charset="0"/>
                </a:rPr>
                <a:t> </a:t>
              </a:r>
              <a:r>
                <a:rPr sz="1600" dirty="0" err="1">
                  <a:latin typeface="Georgia" panose="02040502050405020303" pitchFamily="18" charset="0"/>
                </a:rPr>
                <a:t>beteende</a:t>
              </a:r>
              <a:endParaRPr sz="1600" dirty="0">
                <a:latin typeface="Georgia" panose="02040502050405020303" pitchFamily="18" charset="0"/>
              </a:endParaRPr>
            </a:p>
          </p:txBody>
        </p:sp>
        <p:sp>
          <p:nvSpPr>
            <p:cNvPr id="323" name="Rektangel 19"/>
            <p:cNvSpPr/>
            <p:nvPr/>
          </p:nvSpPr>
          <p:spPr>
            <a:xfrm>
              <a:off x="43205" y="956923"/>
              <a:ext cx="1569775" cy="4248473"/>
            </a:xfrm>
            <a:prstGeom prst="rect">
              <a:avLst/>
            </a:prstGeom>
            <a:solidFill>
              <a:schemeClr val="accent3"/>
            </a:solidFill>
            <a:ln w="9525" cap="flat">
              <a:solidFill>
                <a:srgbClr val="000000"/>
              </a:solidFill>
              <a:prstDash val="solid"/>
              <a:round/>
            </a:ln>
            <a:effectLst/>
          </p:spPr>
          <p:txBody>
            <a:bodyPr wrap="square" lIns="45719" tIns="45719" rIns="45719" bIns="45719" numCol="1" anchor="ctr">
              <a:noAutofit/>
            </a:bodyPr>
            <a:lstStyle/>
            <a:p>
              <a:pPr defTabSz="914306"/>
              <a:endParaRPr dirty="0"/>
            </a:p>
          </p:txBody>
        </p:sp>
        <p:sp>
          <p:nvSpPr>
            <p:cNvPr id="324" name="textruta 24"/>
            <p:cNvSpPr txBox="1"/>
            <p:nvPr/>
          </p:nvSpPr>
          <p:spPr>
            <a:xfrm>
              <a:off x="322985" y="1063307"/>
              <a:ext cx="1108856" cy="58476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5" tIns="45715" rIns="45715" bIns="45715" numCol="1" anchor="t">
              <a:spAutoFit/>
            </a:bodyPr>
            <a:lstStyle>
              <a:lvl1pPr>
                <a:defRPr sz="1400">
                  <a:solidFill>
                    <a:srgbClr val="FFFFFF"/>
                  </a:solidFill>
                  <a:latin typeface="Avenir Book"/>
                  <a:ea typeface="Avenir Book"/>
                  <a:cs typeface="Avenir Book"/>
                  <a:sym typeface="Avenir Book"/>
                </a:defRPr>
              </a:lvl1pPr>
            </a:lstStyle>
            <a:p>
              <a:r>
                <a:rPr sz="1600" dirty="0" err="1">
                  <a:latin typeface="Georgia" panose="02040502050405020303" pitchFamily="18" charset="0"/>
                </a:rPr>
                <a:t>Villkorligt</a:t>
              </a:r>
              <a:r>
                <a:rPr sz="1600" dirty="0">
                  <a:latin typeface="Georgia" panose="02040502050405020303" pitchFamily="18" charset="0"/>
                </a:rPr>
                <a:t> </a:t>
              </a:r>
              <a:r>
                <a:rPr sz="1600" dirty="0" err="1">
                  <a:latin typeface="Georgia" panose="02040502050405020303" pitchFamily="18" charset="0"/>
                </a:rPr>
                <a:t>belönande</a:t>
              </a:r>
              <a:endParaRPr sz="1600" dirty="0">
                <a:latin typeface="Georgia" panose="02040502050405020303" pitchFamily="18" charset="0"/>
              </a:endParaRPr>
            </a:p>
          </p:txBody>
        </p:sp>
      </p:grpSp>
      <p:grpSp>
        <p:nvGrpSpPr>
          <p:cNvPr id="328" name="Gruppera"/>
          <p:cNvGrpSpPr/>
          <p:nvPr/>
        </p:nvGrpSpPr>
        <p:grpSpPr>
          <a:xfrm>
            <a:off x="9215476" y="924912"/>
            <a:ext cx="1854291" cy="5472372"/>
            <a:chOff x="-1" y="-71770"/>
            <a:chExt cx="1983462" cy="5472371"/>
          </a:xfrm>
        </p:grpSpPr>
        <p:sp>
          <p:nvSpPr>
            <p:cNvPr id="326" name="Rektangel 20"/>
            <p:cNvSpPr/>
            <p:nvPr/>
          </p:nvSpPr>
          <p:spPr>
            <a:xfrm>
              <a:off x="-1" y="-71770"/>
              <a:ext cx="1983462" cy="5472371"/>
            </a:xfrm>
            <a:prstGeom prst="rect">
              <a:avLst/>
            </a:prstGeom>
            <a:solidFill>
              <a:schemeClr val="accent3"/>
            </a:solidFill>
            <a:ln w="9525" cap="flat">
              <a:solidFill>
                <a:srgbClr val="000000"/>
              </a:solidFill>
              <a:prstDash val="solid"/>
              <a:round/>
            </a:ln>
            <a:effectLst/>
          </p:spPr>
          <p:txBody>
            <a:bodyPr wrap="square" lIns="45719" tIns="45719" rIns="45719" bIns="45719" numCol="1" anchor="ctr">
              <a:noAutofit/>
            </a:bodyPr>
            <a:lstStyle/>
            <a:p>
              <a:pPr defTabSz="914306"/>
              <a:endParaRPr dirty="0"/>
            </a:p>
          </p:txBody>
        </p:sp>
        <p:sp>
          <p:nvSpPr>
            <p:cNvPr id="327" name="textruta 25"/>
            <p:cNvSpPr txBox="1"/>
            <p:nvPr/>
          </p:nvSpPr>
          <p:spPr>
            <a:xfrm>
              <a:off x="98641" y="36622"/>
              <a:ext cx="1884820" cy="181587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5" tIns="45715" rIns="45715" bIns="45715" numCol="1" anchor="t">
              <a:spAutoFit/>
            </a:bodyPr>
            <a:lstStyle/>
            <a:p>
              <a:pPr>
                <a:defRPr sz="1400">
                  <a:solidFill>
                    <a:srgbClr val="FFFFFF"/>
                  </a:solidFill>
                  <a:latin typeface="Avenir Book"/>
                  <a:ea typeface="Avenir Book"/>
                  <a:cs typeface="Avenir Book"/>
                  <a:sym typeface="Avenir Book"/>
                </a:defRPr>
              </a:pPr>
              <a:r>
                <a:rPr sz="1600" dirty="0" err="1">
                  <a:latin typeface="Georgia" panose="02040502050405020303" pitchFamily="18" charset="0"/>
                </a:rPr>
                <a:t>Transformerande</a:t>
              </a:r>
              <a:endParaRPr lang="sv-SE" sz="1600" dirty="0">
                <a:latin typeface="Georgia" panose="02040502050405020303" pitchFamily="18" charset="0"/>
              </a:endParaRPr>
            </a:p>
            <a:p>
              <a:pPr>
                <a:defRPr sz="1400">
                  <a:solidFill>
                    <a:srgbClr val="FFFFFF"/>
                  </a:solidFill>
                  <a:latin typeface="Avenir Book"/>
                  <a:ea typeface="Avenir Book"/>
                  <a:cs typeface="Avenir Book"/>
                  <a:sym typeface="Avenir Book"/>
                </a:defRPr>
              </a:pPr>
              <a:endParaRPr sz="1600" dirty="0">
                <a:latin typeface="Georgia" panose="02040502050405020303" pitchFamily="18" charset="0"/>
              </a:endParaRPr>
            </a:p>
            <a:p>
              <a:pPr marL="241093" indent="-241093">
                <a:buSzPct val="100000"/>
                <a:buFont typeface="Arial"/>
                <a:buChar char="•"/>
                <a:defRPr sz="1400">
                  <a:solidFill>
                    <a:srgbClr val="FFFFFF"/>
                  </a:solidFill>
                  <a:latin typeface="Avenir Book"/>
                  <a:ea typeface="Avenir Book"/>
                  <a:cs typeface="Avenir Book"/>
                  <a:sym typeface="Avenir Book"/>
                </a:defRPr>
              </a:pPr>
              <a:r>
                <a:rPr sz="1600" dirty="0" err="1">
                  <a:latin typeface="Georgia" panose="02040502050405020303" pitchFamily="18" charset="0"/>
                </a:rPr>
                <a:t>Förebild</a:t>
              </a:r>
              <a:endParaRPr sz="1600" dirty="0">
                <a:latin typeface="Georgia" panose="02040502050405020303" pitchFamily="18" charset="0"/>
              </a:endParaRPr>
            </a:p>
            <a:p>
              <a:pPr marL="241093" indent="-241093">
                <a:buSzPct val="100000"/>
                <a:buFont typeface="Arial"/>
                <a:buChar char="•"/>
                <a:defRPr sz="1400">
                  <a:solidFill>
                    <a:srgbClr val="FFFFFF"/>
                  </a:solidFill>
                  <a:latin typeface="Avenir Book"/>
                  <a:ea typeface="Avenir Book"/>
                  <a:cs typeface="Avenir Book"/>
                  <a:sym typeface="Avenir Book"/>
                </a:defRPr>
              </a:pPr>
              <a:r>
                <a:rPr sz="1600" dirty="0" err="1">
                  <a:latin typeface="Georgia" panose="02040502050405020303" pitchFamily="18" charset="0"/>
                </a:rPr>
                <a:t>Visionär</a:t>
              </a:r>
              <a:endParaRPr sz="1600" dirty="0">
                <a:latin typeface="Georgia" panose="02040502050405020303" pitchFamily="18" charset="0"/>
              </a:endParaRPr>
            </a:p>
            <a:p>
              <a:pPr marL="241093" indent="-241093">
                <a:buSzPct val="100000"/>
                <a:buFont typeface="Arial"/>
                <a:buChar char="•"/>
                <a:defRPr sz="1400">
                  <a:solidFill>
                    <a:srgbClr val="FFFFFF"/>
                  </a:solidFill>
                  <a:latin typeface="Avenir Book"/>
                  <a:ea typeface="Avenir Book"/>
                  <a:cs typeface="Avenir Book"/>
                  <a:sym typeface="Avenir Book"/>
                </a:defRPr>
              </a:pPr>
              <a:r>
                <a:rPr sz="1600" dirty="0" err="1">
                  <a:latin typeface="Georgia" panose="02040502050405020303" pitchFamily="18" charset="0"/>
                </a:rPr>
                <a:t>Utmana</a:t>
              </a:r>
              <a:endParaRPr sz="1600" dirty="0">
                <a:latin typeface="Georgia" panose="02040502050405020303" pitchFamily="18" charset="0"/>
              </a:endParaRPr>
            </a:p>
            <a:p>
              <a:pPr marL="241093" indent="-241093">
                <a:buSzPct val="100000"/>
                <a:buFont typeface="Arial"/>
                <a:buChar char="•"/>
                <a:defRPr sz="1400">
                  <a:solidFill>
                    <a:srgbClr val="FFFFFF"/>
                  </a:solidFill>
                  <a:latin typeface="Avenir Book"/>
                  <a:ea typeface="Avenir Book"/>
                  <a:cs typeface="Avenir Book"/>
                  <a:sym typeface="Avenir Book"/>
                </a:defRPr>
              </a:pPr>
              <a:r>
                <a:rPr sz="1600" dirty="0" err="1">
                  <a:latin typeface="Georgia" panose="02040502050405020303" pitchFamily="18" charset="0"/>
                </a:rPr>
                <a:t>Frigöra</a:t>
              </a:r>
              <a:endParaRPr sz="1600" dirty="0">
                <a:latin typeface="Georgia" panose="02040502050405020303" pitchFamily="18" charset="0"/>
              </a:endParaRPr>
            </a:p>
            <a:p>
              <a:pPr marL="241093" indent="-241093">
                <a:buSzPct val="100000"/>
                <a:buFont typeface="Arial"/>
                <a:buChar char="•"/>
                <a:defRPr sz="1400">
                  <a:solidFill>
                    <a:srgbClr val="FFFFFF"/>
                  </a:solidFill>
                  <a:latin typeface="Avenir Book"/>
                  <a:ea typeface="Avenir Book"/>
                  <a:cs typeface="Avenir Book"/>
                  <a:sym typeface="Avenir Book"/>
                </a:defRPr>
              </a:pPr>
              <a:r>
                <a:rPr sz="1600" dirty="0" err="1">
                  <a:latin typeface="Georgia" panose="02040502050405020303" pitchFamily="18" charset="0"/>
                </a:rPr>
                <a:t>Uppmuntra</a:t>
              </a:r>
              <a:endParaRPr sz="1600" dirty="0">
                <a:latin typeface="Georgia" panose="02040502050405020303" pitchFamily="18" charset="0"/>
              </a:endParaRPr>
            </a:p>
          </p:txBody>
        </p:sp>
      </p:grpSp>
      <p:sp>
        <p:nvSpPr>
          <p:cNvPr id="329" name="Rubrik 1"/>
          <p:cNvSpPr txBox="1">
            <a:spLocks noGrp="1"/>
          </p:cNvSpPr>
          <p:nvPr>
            <p:ph type="title"/>
          </p:nvPr>
        </p:nvSpPr>
        <p:spPr>
          <a:xfrm>
            <a:off x="551650" y="544695"/>
            <a:ext cx="10037692" cy="760413"/>
          </a:xfrm>
          <a:prstGeom prst="rect">
            <a:avLst/>
          </a:prstGeom>
        </p:spPr>
        <p:txBody>
          <a:bodyPr/>
          <a:lstStyle>
            <a:lvl1pPr>
              <a:defRPr sz="3500"/>
            </a:lvl1pPr>
          </a:lstStyle>
          <a:p>
            <a:r>
              <a:rPr sz="3200" dirty="0">
                <a:latin typeface="Georgia" panose="02040502050405020303" pitchFamily="18" charset="0"/>
              </a:rPr>
              <a:t>Full Range Leadership Model</a:t>
            </a:r>
          </a:p>
        </p:txBody>
      </p:sp>
      <p:grpSp>
        <p:nvGrpSpPr>
          <p:cNvPr id="333" name="Gruppera"/>
          <p:cNvGrpSpPr/>
          <p:nvPr/>
        </p:nvGrpSpPr>
        <p:grpSpPr>
          <a:xfrm>
            <a:off x="2326781" y="4629660"/>
            <a:ext cx="1706655" cy="1771131"/>
            <a:chOff x="0" y="-108113"/>
            <a:chExt cx="1574537" cy="1691418"/>
          </a:xfrm>
        </p:grpSpPr>
        <p:sp>
          <p:nvSpPr>
            <p:cNvPr id="330" name="Rektangel 17"/>
            <p:cNvSpPr/>
            <p:nvPr/>
          </p:nvSpPr>
          <p:spPr>
            <a:xfrm>
              <a:off x="0" y="503184"/>
              <a:ext cx="1569775" cy="1080121"/>
            </a:xfrm>
            <a:prstGeom prst="rect">
              <a:avLst/>
            </a:prstGeom>
            <a:solidFill>
              <a:schemeClr val="accent3"/>
            </a:solidFill>
            <a:ln w="9525" cap="flat">
              <a:solidFill>
                <a:srgbClr val="000000"/>
              </a:solidFill>
              <a:prstDash val="solid"/>
              <a:round/>
            </a:ln>
            <a:effectLst/>
          </p:spPr>
          <p:txBody>
            <a:bodyPr wrap="square" lIns="45719" tIns="45719" rIns="45719" bIns="45719" numCol="1" anchor="ctr">
              <a:noAutofit/>
            </a:bodyPr>
            <a:lstStyle/>
            <a:p>
              <a:pPr defTabSz="914306"/>
              <a:endParaRPr dirty="0"/>
            </a:p>
          </p:txBody>
        </p:sp>
        <p:sp>
          <p:nvSpPr>
            <p:cNvPr id="331" name="textruta 21"/>
            <p:cNvSpPr txBox="1"/>
            <p:nvPr/>
          </p:nvSpPr>
          <p:spPr>
            <a:xfrm>
              <a:off x="113042" y="628790"/>
              <a:ext cx="1461495" cy="58476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5" tIns="45715" rIns="45715" bIns="45715" numCol="1" anchor="t">
              <a:spAutoFit/>
            </a:bodyPr>
            <a:lstStyle>
              <a:lvl1pPr>
                <a:defRPr sz="1400">
                  <a:solidFill>
                    <a:srgbClr val="FFFFFF"/>
                  </a:solidFill>
                  <a:latin typeface="Avenir Book"/>
                  <a:ea typeface="Avenir Book"/>
                  <a:cs typeface="Avenir Book"/>
                  <a:sym typeface="Avenir Book"/>
                </a:defRPr>
              </a:lvl1pPr>
            </a:lstStyle>
            <a:p>
              <a:r>
                <a:rPr sz="1600" dirty="0" err="1">
                  <a:latin typeface="Georgia" panose="02040502050405020303" pitchFamily="18" charset="0"/>
                </a:rPr>
                <a:t>Låt-gå</a:t>
              </a:r>
              <a:r>
                <a:rPr sz="1600" dirty="0">
                  <a:latin typeface="Georgia" panose="02040502050405020303" pitchFamily="18" charset="0"/>
                </a:rPr>
                <a:t> </a:t>
              </a:r>
              <a:r>
                <a:rPr sz="1600" dirty="0" err="1">
                  <a:latin typeface="Georgia" panose="02040502050405020303" pitchFamily="18" charset="0"/>
                </a:rPr>
                <a:t>ledarskap</a:t>
              </a:r>
              <a:endParaRPr sz="1600" dirty="0">
                <a:latin typeface="Georgia" panose="02040502050405020303" pitchFamily="18" charset="0"/>
              </a:endParaRPr>
            </a:p>
          </p:txBody>
        </p:sp>
        <p:sp>
          <p:nvSpPr>
            <p:cNvPr id="332" name="textruta 9"/>
            <p:cNvSpPr txBox="1"/>
            <p:nvPr/>
          </p:nvSpPr>
          <p:spPr>
            <a:xfrm>
              <a:off x="230456" y="-108113"/>
              <a:ext cx="1108856" cy="58477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200">
                  <a:latin typeface="Avenir Book"/>
                  <a:ea typeface="Avenir Book"/>
                  <a:cs typeface="Avenir Book"/>
                  <a:sym typeface="Avenir Book"/>
                </a:defRPr>
              </a:lvl1pPr>
            </a:lstStyle>
            <a:p>
              <a:r>
                <a:rPr sz="1600" dirty="0" err="1">
                  <a:latin typeface="Georgia" panose="02040502050405020303" pitchFamily="18" charset="0"/>
                </a:rPr>
                <a:t>Gör</a:t>
              </a:r>
              <a:r>
                <a:rPr sz="1600" dirty="0">
                  <a:latin typeface="Georgia" panose="02040502050405020303" pitchFamily="18" charset="0"/>
                </a:rPr>
                <a:t> </a:t>
              </a:r>
              <a:r>
                <a:rPr sz="1600" dirty="0" err="1">
                  <a:latin typeface="Georgia" panose="02040502050405020303" pitchFamily="18" charset="0"/>
                </a:rPr>
                <a:t>ingenting</a:t>
              </a:r>
              <a:endParaRPr sz="1600" dirty="0">
                <a:latin typeface="Georgia" panose="02040502050405020303" pitchFamily="18" charset="0"/>
              </a:endParaRPr>
            </a:p>
          </p:txBody>
        </p:sp>
      </p:grpSp>
      <p:grpSp>
        <p:nvGrpSpPr>
          <p:cNvPr id="336" name="Gruppera"/>
          <p:cNvGrpSpPr/>
          <p:nvPr/>
        </p:nvGrpSpPr>
        <p:grpSpPr>
          <a:xfrm>
            <a:off x="1661692" y="1063926"/>
            <a:ext cx="369330" cy="5379366"/>
            <a:chOff x="19806" y="0"/>
            <a:chExt cx="369329" cy="5379365"/>
          </a:xfrm>
        </p:grpSpPr>
        <p:sp>
          <p:nvSpPr>
            <p:cNvPr id="334" name="Aktivitet"/>
            <p:cNvSpPr txBox="1"/>
            <p:nvPr/>
          </p:nvSpPr>
          <p:spPr>
            <a:xfrm rot="16200000">
              <a:off x="-282521" y="4707709"/>
              <a:ext cx="973983" cy="3693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a:defRPr>
                  <a:latin typeface="Avenir Book"/>
                  <a:ea typeface="Avenir Book"/>
                  <a:cs typeface="Avenir Book"/>
                  <a:sym typeface="Avenir Book"/>
                </a:defRPr>
              </a:lvl1pPr>
            </a:lstStyle>
            <a:p>
              <a:r>
                <a:rPr dirty="0" err="1">
                  <a:latin typeface="Georgia" panose="02040502050405020303" pitchFamily="18" charset="0"/>
                </a:rPr>
                <a:t>Aktivitet</a:t>
              </a:r>
              <a:endParaRPr dirty="0">
                <a:latin typeface="Georgia" panose="02040502050405020303" pitchFamily="18" charset="0"/>
              </a:endParaRPr>
            </a:p>
          </p:txBody>
        </p:sp>
        <p:sp>
          <p:nvSpPr>
            <p:cNvPr id="335" name="Linje"/>
            <p:cNvSpPr/>
            <p:nvPr/>
          </p:nvSpPr>
          <p:spPr>
            <a:xfrm flipV="1">
              <a:off x="204469" y="0"/>
              <a:ext cx="1" cy="4257998"/>
            </a:xfrm>
            <a:prstGeom prst="line">
              <a:avLst/>
            </a:prstGeom>
            <a:noFill/>
            <a:ln w="38100" cap="flat">
              <a:solidFill>
                <a:schemeClr val="accent1"/>
              </a:solidFill>
              <a:custDash>
                <a:ds d="200000" sp="200000"/>
              </a:custDash>
              <a:miter lim="400000"/>
              <a:tailEnd type="triangle" w="med" len="med"/>
            </a:ln>
            <a:effectLst/>
          </p:spPr>
          <p:txBody>
            <a:bodyPr wrap="square" lIns="45719" tIns="45719" rIns="45719" bIns="45719" numCol="1" anchor="t">
              <a:noAutofit/>
            </a:bodyPr>
            <a:lstStyle/>
            <a:p>
              <a:endParaRPr/>
            </a:p>
          </p:txBody>
        </p:sp>
      </p:grpSp>
      <p:grpSp>
        <p:nvGrpSpPr>
          <p:cNvPr id="339" name="Gruppera"/>
          <p:cNvGrpSpPr/>
          <p:nvPr/>
        </p:nvGrpSpPr>
        <p:grpSpPr>
          <a:xfrm>
            <a:off x="2283583" y="6450329"/>
            <a:ext cx="8852503" cy="353704"/>
            <a:chOff x="0" y="0"/>
            <a:chExt cx="7841969" cy="369329"/>
          </a:xfrm>
        </p:grpSpPr>
        <p:sp>
          <p:nvSpPr>
            <p:cNvPr id="337" name="Effektivitet"/>
            <p:cNvSpPr txBox="1"/>
            <p:nvPr/>
          </p:nvSpPr>
          <p:spPr>
            <a:xfrm>
              <a:off x="0" y="0"/>
              <a:ext cx="1232067" cy="3693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a:defRPr>
                  <a:latin typeface="Avenir Book"/>
                  <a:ea typeface="Avenir Book"/>
                  <a:cs typeface="Avenir Book"/>
                  <a:sym typeface="Avenir Book"/>
                </a:defRPr>
              </a:lvl1pPr>
            </a:lstStyle>
            <a:p>
              <a:r>
                <a:rPr dirty="0" err="1">
                  <a:latin typeface="Georgia" panose="02040502050405020303" pitchFamily="18" charset="0"/>
                </a:rPr>
                <a:t>Effektivitet</a:t>
              </a:r>
              <a:endParaRPr dirty="0">
                <a:latin typeface="Georgia" panose="02040502050405020303" pitchFamily="18" charset="0"/>
              </a:endParaRPr>
            </a:p>
          </p:txBody>
        </p:sp>
        <p:sp>
          <p:nvSpPr>
            <p:cNvPr id="338" name="Linje"/>
            <p:cNvSpPr/>
            <p:nvPr/>
          </p:nvSpPr>
          <p:spPr>
            <a:xfrm>
              <a:off x="1378867" y="239315"/>
              <a:ext cx="6463102" cy="1"/>
            </a:xfrm>
            <a:prstGeom prst="line">
              <a:avLst/>
            </a:prstGeom>
            <a:noFill/>
            <a:ln w="38100" cap="flat">
              <a:solidFill>
                <a:schemeClr val="accent1"/>
              </a:solidFill>
              <a:custDash>
                <a:ds d="200000" sp="200000"/>
              </a:custDash>
              <a:miter lim="400000"/>
              <a:tailEnd type="triangle" w="med" len="med"/>
            </a:ln>
            <a:effectLst/>
          </p:spPr>
          <p:txBody>
            <a:bodyPr wrap="square" lIns="45719" tIns="45719" rIns="45719" bIns="45719" numCol="1" anchor="t">
              <a:noAutofit/>
            </a:bodyPr>
            <a:lstStyle/>
            <a:p>
              <a:endParaRPr/>
            </a:p>
          </p:txBody>
        </p:sp>
      </p:grpSp>
      <p:cxnSp>
        <p:nvCxnSpPr>
          <p:cNvPr id="4" name="Rak pilkoppling 3">
            <a:extLst>
              <a:ext uri="{FF2B5EF4-FFF2-40B4-BE49-F238E27FC236}">
                <a16:creationId xmlns:a16="http://schemas.microsoft.com/office/drawing/2014/main" id="{B5244F3B-204E-43A9-9D04-F0406799220A}"/>
              </a:ext>
            </a:extLst>
          </p:cNvPr>
          <p:cNvCxnSpPr>
            <a:cxnSpLocks/>
          </p:cNvCxnSpPr>
          <p:nvPr/>
        </p:nvCxnSpPr>
        <p:spPr>
          <a:xfrm flipV="1">
            <a:off x="4901649" y="3160370"/>
            <a:ext cx="5356908" cy="2760657"/>
          </a:xfrm>
          <a:prstGeom prst="straightConnector1">
            <a:avLst/>
          </a:prstGeom>
          <a:ln w="47625" cmpd="sng">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EB735EFB-3FFE-4790-B9C1-B0F23281D1AD}"/>
              </a:ext>
            </a:extLst>
          </p:cNvPr>
          <p:cNvSpPr>
            <a:spLocks noGrp="1"/>
          </p:cNvSpPr>
          <p:nvPr>
            <p:ph type="title"/>
          </p:nvPr>
        </p:nvSpPr>
        <p:spPr>
          <a:xfrm>
            <a:off x="581891" y="875124"/>
            <a:ext cx="10448530" cy="1139942"/>
          </a:xfrm>
        </p:spPr>
        <p:txBody>
          <a:bodyPr/>
          <a:lstStyle/>
          <a:p>
            <a:r>
              <a:rPr lang="sv-FI" dirty="0">
                <a:solidFill>
                  <a:schemeClr val="bg2"/>
                </a:solidFill>
                <a:latin typeface="Georgia" panose="02040502050405020303" pitchFamily="18" charset="0"/>
              </a:rPr>
              <a:t>Villkorligt belönande + transformerande ledarskap</a:t>
            </a:r>
            <a:endParaRPr lang="sv-SE" dirty="0">
              <a:solidFill>
                <a:schemeClr val="bg2"/>
              </a:solidFill>
              <a:latin typeface="Georgia" panose="02040502050405020303" pitchFamily="18" charset="0"/>
            </a:endParaRPr>
          </a:p>
        </p:txBody>
      </p:sp>
      <p:graphicFrame>
        <p:nvGraphicFramePr>
          <p:cNvPr id="2" name="Tabell 3">
            <a:extLst>
              <a:ext uri="{FF2B5EF4-FFF2-40B4-BE49-F238E27FC236}">
                <a16:creationId xmlns:a16="http://schemas.microsoft.com/office/drawing/2014/main" id="{2AFCC009-CCB3-4D7D-9FBD-1595B4684BED}"/>
              </a:ext>
            </a:extLst>
          </p:cNvPr>
          <p:cNvGraphicFramePr>
            <a:graphicFrameLocks noGrp="1"/>
          </p:cNvGraphicFramePr>
          <p:nvPr>
            <p:extLst>
              <p:ext uri="{D42A27DB-BD31-4B8C-83A1-F6EECF244321}">
                <p14:modId xmlns:p14="http://schemas.microsoft.com/office/powerpoint/2010/main" val="2051984054"/>
              </p:ext>
            </p:extLst>
          </p:nvPr>
        </p:nvGraphicFramePr>
        <p:xfrm>
          <a:off x="874226" y="1961442"/>
          <a:ext cx="10448530" cy="3522382"/>
        </p:xfrm>
        <a:graphic>
          <a:graphicData uri="http://schemas.openxmlformats.org/drawingml/2006/table">
            <a:tbl>
              <a:tblPr firstRow="1" bandRow="1">
                <a:tableStyleId>{5C22544A-7EE6-4342-B048-85BDC9FD1C3A}</a:tableStyleId>
              </a:tblPr>
              <a:tblGrid>
                <a:gridCol w="2089706">
                  <a:extLst>
                    <a:ext uri="{9D8B030D-6E8A-4147-A177-3AD203B41FA5}">
                      <a16:colId xmlns:a16="http://schemas.microsoft.com/office/drawing/2014/main" val="2451443140"/>
                    </a:ext>
                  </a:extLst>
                </a:gridCol>
                <a:gridCol w="2089706">
                  <a:extLst>
                    <a:ext uri="{9D8B030D-6E8A-4147-A177-3AD203B41FA5}">
                      <a16:colId xmlns:a16="http://schemas.microsoft.com/office/drawing/2014/main" val="3664021135"/>
                    </a:ext>
                  </a:extLst>
                </a:gridCol>
                <a:gridCol w="2089706">
                  <a:extLst>
                    <a:ext uri="{9D8B030D-6E8A-4147-A177-3AD203B41FA5}">
                      <a16:colId xmlns:a16="http://schemas.microsoft.com/office/drawing/2014/main" val="1199977577"/>
                    </a:ext>
                  </a:extLst>
                </a:gridCol>
                <a:gridCol w="2089706">
                  <a:extLst>
                    <a:ext uri="{9D8B030D-6E8A-4147-A177-3AD203B41FA5}">
                      <a16:colId xmlns:a16="http://schemas.microsoft.com/office/drawing/2014/main" val="3932353944"/>
                    </a:ext>
                  </a:extLst>
                </a:gridCol>
                <a:gridCol w="2089706">
                  <a:extLst>
                    <a:ext uri="{9D8B030D-6E8A-4147-A177-3AD203B41FA5}">
                      <a16:colId xmlns:a16="http://schemas.microsoft.com/office/drawing/2014/main" val="4249689603"/>
                    </a:ext>
                  </a:extLst>
                </a:gridCol>
              </a:tblGrid>
              <a:tr h="1306566">
                <a:tc>
                  <a:txBody>
                    <a:bodyPr/>
                    <a:lstStyle/>
                    <a:p>
                      <a:pPr algn="ctr"/>
                      <a:endParaRPr lang="sv-SE" dirty="0"/>
                    </a:p>
                  </a:txBody>
                  <a:tcPr/>
                </a:tc>
                <a:tc>
                  <a:txBody>
                    <a:bodyPr/>
                    <a:lstStyle/>
                    <a:p>
                      <a:pPr algn="ctr"/>
                      <a:endParaRPr lang="sv-SE" dirty="0"/>
                    </a:p>
                  </a:txBody>
                  <a:tcPr/>
                </a:tc>
                <a:tc>
                  <a:txBody>
                    <a:bodyPr/>
                    <a:lstStyle/>
                    <a:p>
                      <a:pPr algn="ctr"/>
                      <a:endParaRPr lang="sv-SE" dirty="0"/>
                    </a:p>
                  </a:txBody>
                  <a:tcPr/>
                </a:tc>
                <a:tc>
                  <a:txBody>
                    <a:bodyPr/>
                    <a:lstStyle/>
                    <a:p>
                      <a:pPr algn="ctr"/>
                      <a:endParaRPr lang="sv-SE" dirty="0"/>
                    </a:p>
                  </a:txBody>
                  <a:tcPr/>
                </a:tc>
                <a:tc>
                  <a:txBody>
                    <a:bodyPr/>
                    <a:lstStyle/>
                    <a:p>
                      <a:pPr algn="ctr"/>
                      <a:endParaRPr lang="sv-SE" dirty="0"/>
                    </a:p>
                  </a:txBody>
                  <a:tcPr/>
                </a:tc>
                <a:extLst>
                  <a:ext uri="{0D108BD9-81ED-4DB2-BD59-A6C34878D82A}">
                    <a16:rowId xmlns:a16="http://schemas.microsoft.com/office/drawing/2014/main" val="3421376140"/>
                  </a:ext>
                </a:extLst>
              </a:tr>
              <a:tr h="841148">
                <a:tc>
                  <a:txBody>
                    <a:bodyPr/>
                    <a:lstStyle/>
                    <a:p>
                      <a:pPr algn="ctr"/>
                      <a:r>
                        <a:rPr lang="sv-SE" b="1" dirty="0">
                          <a:latin typeface="Georgia" panose="02040502050405020303" pitchFamily="18" charset="0"/>
                        </a:rPr>
                        <a:t>Villkorligt belönande</a:t>
                      </a:r>
                    </a:p>
                  </a:txBody>
                  <a:tcPr/>
                </a:tc>
                <a:tc>
                  <a:txBody>
                    <a:bodyPr/>
                    <a:lstStyle/>
                    <a:p>
                      <a:pPr algn="ctr"/>
                      <a:r>
                        <a:rPr lang="sv-SE" b="1" dirty="0">
                          <a:latin typeface="Georgia" panose="02040502050405020303" pitchFamily="18" charset="0"/>
                        </a:rPr>
                        <a:t>Vara ett föredöme</a:t>
                      </a:r>
                    </a:p>
                  </a:txBody>
                  <a:tcPr/>
                </a:tc>
                <a:tc>
                  <a:txBody>
                    <a:bodyPr/>
                    <a:lstStyle/>
                    <a:p>
                      <a:pPr algn="ctr"/>
                      <a:r>
                        <a:rPr lang="sv-SE" b="1" dirty="0">
                          <a:latin typeface="Georgia" panose="02040502050405020303" pitchFamily="18" charset="0"/>
                        </a:rPr>
                        <a:t>Inspirera /motivera</a:t>
                      </a:r>
                    </a:p>
                  </a:txBody>
                  <a:tcPr/>
                </a:tc>
                <a:tc>
                  <a:txBody>
                    <a:bodyPr/>
                    <a:lstStyle/>
                    <a:p>
                      <a:pPr algn="ctr"/>
                      <a:r>
                        <a:rPr lang="sv-SE" b="1" dirty="0">
                          <a:latin typeface="Georgia" panose="02040502050405020303" pitchFamily="18" charset="0"/>
                        </a:rPr>
                        <a:t>Intellektuell stimulering</a:t>
                      </a:r>
                    </a:p>
                  </a:txBody>
                  <a:tcPr/>
                </a:tc>
                <a:tc>
                  <a:txBody>
                    <a:bodyPr/>
                    <a:lstStyle/>
                    <a:p>
                      <a:pPr algn="ctr"/>
                      <a:r>
                        <a:rPr lang="sv-SE" b="1" dirty="0">
                          <a:latin typeface="Georgia" panose="02040502050405020303" pitchFamily="18" charset="0"/>
                        </a:rPr>
                        <a:t>Personlig omtanke</a:t>
                      </a:r>
                    </a:p>
                  </a:txBody>
                  <a:tcPr/>
                </a:tc>
                <a:extLst>
                  <a:ext uri="{0D108BD9-81ED-4DB2-BD59-A6C34878D82A}">
                    <a16:rowId xmlns:a16="http://schemas.microsoft.com/office/drawing/2014/main" val="1527666431"/>
                  </a:ext>
                </a:extLst>
              </a:tr>
              <a:tr h="1374668">
                <a:tc>
                  <a:txBody>
                    <a:bodyPr/>
                    <a:lstStyle/>
                    <a:p>
                      <a:pPr algn="ctr"/>
                      <a:r>
                        <a:rPr lang="sv-SE" dirty="0">
                          <a:latin typeface="Georgia" panose="02040502050405020303" pitchFamily="18" charset="0"/>
                        </a:rPr>
                        <a:t>Tydliggör förväntningar och mål, belönar leverans</a:t>
                      </a:r>
                    </a:p>
                  </a:txBody>
                  <a:tcPr/>
                </a:tc>
                <a:tc>
                  <a:txBody>
                    <a:bodyPr/>
                    <a:lstStyle/>
                    <a:p>
                      <a:pPr algn="ctr"/>
                      <a:r>
                        <a:rPr lang="sv-SE" dirty="0">
                          <a:latin typeface="Georgia" panose="02040502050405020303" pitchFamily="18" charset="0"/>
                        </a:rPr>
                        <a:t>Visar moral och styrka, starkt fokus på laget</a:t>
                      </a:r>
                    </a:p>
                  </a:txBody>
                  <a:tcPr/>
                </a:tc>
                <a:tc>
                  <a:txBody>
                    <a:bodyPr/>
                    <a:lstStyle/>
                    <a:p>
                      <a:pPr algn="ctr"/>
                      <a:r>
                        <a:rPr lang="sv-SE" dirty="0">
                          <a:latin typeface="Georgia" panose="02040502050405020303" pitchFamily="18" charset="0"/>
                        </a:rPr>
                        <a:t>Tecknar positiv framtid, visar tro på gruppen</a:t>
                      </a:r>
                    </a:p>
                  </a:txBody>
                  <a:tcPr/>
                </a:tc>
                <a:tc>
                  <a:txBody>
                    <a:bodyPr/>
                    <a:lstStyle/>
                    <a:p>
                      <a:pPr algn="ctr"/>
                      <a:r>
                        <a:rPr lang="sv-SE" dirty="0">
                          <a:latin typeface="Georgia" panose="02040502050405020303" pitchFamily="18" charset="0"/>
                        </a:rPr>
                        <a:t>Främjar kreativitet, lärande, problemlösning</a:t>
                      </a:r>
                    </a:p>
                  </a:txBody>
                  <a:tcPr/>
                </a:tc>
                <a:tc>
                  <a:txBody>
                    <a:bodyPr/>
                    <a:lstStyle/>
                    <a:p>
                      <a:pPr algn="ctr"/>
                      <a:r>
                        <a:rPr lang="sv-SE" dirty="0">
                          <a:latin typeface="Georgia" panose="02040502050405020303" pitchFamily="18" charset="0"/>
                        </a:rPr>
                        <a:t>Ser individens behov och förmågor, coachar</a:t>
                      </a:r>
                    </a:p>
                  </a:txBody>
                  <a:tcPr/>
                </a:tc>
                <a:extLst>
                  <a:ext uri="{0D108BD9-81ED-4DB2-BD59-A6C34878D82A}">
                    <a16:rowId xmlns:a16="http://schemas.microsoft.com/office/drawing/2014/main" val="1226759940"/>
                  </a:ext>
                </a:extLst>
              </a:tr>
            </a:tbl>
          </a:graphicData>
        </a:graphic>
      </p:graphicFrame>
      <p:pic>
        <p:nvPicPr>
          <p:cNvPr id="6" name="Bild 5" descr="Märke nytt kontur">
            <a:extLst>
              <a:ext uri="{FF2B5EF4-FFF2-40B4-BE49-F238E27FC236}">
                <a16:creationId xmlns:a16="http://schemas.microsoft.com/office/drawing/2014/main" id="{1B4995AE-E362-43C6-A34D-C4EDD0DAB97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44011" y="2111025"/>
            <a:ext cx="914400" cy="914400"/>
          </a:xfrm>
          <a:prstGeom prst="rect">
            <a:avLst/>
          </a:prstGeom>
        </p:spPr>
      </p:pic>
      <p:pic>
        <p:nvPicPr>
          <p:cNvPr id="8" name="Bild 7" descr="Kompassros kontur">
            <a:extLst>
              <a:ext uri="{FF2B5EF4-FFF2-40B4-BE49-F238E27FC236}">
                <a16:creationId xmlns:a16="http://schemas.microsoft.com/office/drawing/2014/main" id="{080C4128-D8CC-4303-8809-19DFA645DB0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98333" y="2088700"/>
            <a:ext cx="914400" cy="914400"/>
          </a:xfrm>
          <a:prstGeom prst="rect">
            <a:avLst/>
          </a:prstGeom>
        </p:spPr>
      </p:pic>
      <p:pic>
        <p:nvPicPr>
          <p:cNvPr id="10" name="Bild 9" descr="Ambitioner kontur">
            <a:extLst>
              <a:ext uri="{FF2B5EF4-FFF2-40B4-BE49-F238E27FC236}">
                <a16:creationId xmlns:a16="http://schemas.microsoft.com/office/drawing/2014/main" id="{62C07177-4A93-48AB-9B8B-4922D5312EC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638800" y="2068689"/>
            <a:ext cx="914400" cy="914400"/>
          </a:xfrm>
          <a:prstGeom prst="rect">
            <a:avLst/>
          </a:prstGeom>
        </p:spPr>
      </p:pic>
      <p:pic>
        <p:nvPicPr>
          <p:cNvPr id="12" name="Bild 11" descr="Artificiell intelligens kontur">
            <a:extLst>
              <a:ext uri="{FF2B5EF4-FFF2-40B4-BE49-F238E27FC236}">
                <a16:creationId xmlns:a16="http://schemas.microsoft.com/office/drawing/2014/main" id="{EAE05932-752C-4410-85BB-1E15AC09775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749822" y="2068689"/>
            <a:ext cx="914400" cy="914400"/>
          </a:xfrm>
          <a:prstGeom prst="rect">
            <a:avLst/>
          </a:prstGeom>
        </p:spPr>
      </p:pic>
      <p:pic>
        <p:nvPicPr>
          <p:cNvPr id="14" name="Bild 13" descr="Omtanke kontur">
            <a:extLst>
              <a:ext uri="{FF2B5EF4-FFF2-40B4-BE49-F238E27FC236}">
                <a16:creationId xmlns:a16="http://schemas.microsoft.com/office/drawing/2014/main" id="{DD0C31EB-C3FA-4D14-A7C9-F82253A7A7D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60844" y="2111025"/>
            <a:ext cx="914400" cy="914400"/>
          </a:xfrm>
          <a:prstGeom prst="rect">
            <a:avLst/>
          </a:prstGeom>
        </p:spPr>
      </p:pic>
    </p:spTree>
    <p:extLst>
      <p:ext uri="{BB962C8B-B14F-4D97-AF65-F5344CB8AC3E}">
        <p14:creationId xmlns:p14="http://schemas.microsoft.com/office/powerpoint/2010/main" val="21616918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EB735EFB-3FFE-4790-B9C1-B0F23281D1AD}"/>
              </a:ext>
            </a:extLst>
          </p:cNvPr>
          <p:cNvSpPr>
            <a:spLocks noGrp="1"/>
          </p:cNvSpPr>
          <p:nvPr>
            <p:ph type="title"/>
          </p:nvPr>
        </p:nvSpPr>
        <p:spPr>
          <a:xfrm>
            <a:off x="522881" y="791996"/>
            <a:ext cx="10569840" cy="1139942"/>
          </a:xfrm>
        </p:spPr>
        <p:txBody>
          <a:bodyPr/>
          <a:lstStyle/>
          <a:p>
            <a:r>
              <a:rPr lang="sv-FI" dirty="0">
                <a:solidFill>
                  <a:schemeClr val="bg2"/>
                </a:solidFill>
                <a:latin typeface="Georgia" panose="02040502050405020303" pitchFamily="18" charset="0"/>
              </a:rPr>
              <a:t>RKMM = analysstöd </a:t>
            </a:r>
            <a:r>
              <a:rPr lang="sv-FI">
                <a:solidFill>
                  <a:schemeClr val="bg2"/>
                </a:solidFill>
                <a:latin typeface="Georgia" panose="02040502050405020303" pitchFamily="18" charset="0"/>
              </a:rPr>
              <a:t>vid förändringsarbete</a:t>
            </a:r>
            <a:endParaRPr lang="sv-SE" dirty="0">
              <a:solidFill>
                <a:schemeClr val="bg2"/>
              </a:solidFill>
              <a:latin typeface="Georgia" panose="02040502050405020303" pitchFamily="18" charset="0"/>
            </a:endParaRPr>
          </a:p>
        </p:txBody>
      </p:sp>
      <p:graphicFrame>
        <p:nvGraphicFramePr>
          <p:cNvPr id="4" name="Tabell 4">
            <a:extLst>
              <a:ext uri="{FF2B5EF4-FFF2-40B4-BE49-F238E27FC236}">
                <a16:creationId xmlns:a16="http://schemas.microsoft.com/office/drawing/2014/main" id="{EF1E64D1-7904-4F4C-BEFD-7230A17B96E0}"/>
              </a:ext>
            </a:extLst>
          </p:cNvPr>
          <p:cNvGraphicFramePr>
            <a:graphicFrameLocks noGrp="1"/>
          </p:cNvGraphicFramePr>
          <p:nvPr>
            <p:extLst>
              <p:ext uri="{D42A27DB-BD31-4B8C-83A1-F6EECF244321}">
                <p14:modId xmlns:p14="http://schemas.microsoft.com/office/powerpoint/2010/main" val="4027412229"/>
              </p:ext>
            </p:extLst>
          </p:nvPr>
        </p:nvGraphicFramePr>
        <p:xfrm>
          <a:off x="776514" y="1802754"/>
          <a:ext cx="10762343" cy="4571920"/>
        </p:xfrm>
        <a:graphic>
          <a:graphicData uri="http://schemas.openxmlformats.org/drawingml/2006/table">
            <a:tbl>
              <a:tblPr firstCol="1" bandCol="1">
                <a:tableStyleId>{5C22544A-7EE6-4342-B048-85BDC9FD1C3A}</a:tableStyleId>
              </a:tblPr>
              <a:tblGrid>
                <a:gridCol w="2564515">
                  <a:extLst>
                    <a:ext uri="{9D8B030D-6E8A-4147-A177-3AD203B41FA5}">
                      <a16:colId xmlns:a16="http://schemas.microsoft.com/office/drawing/2014/main" val="3794290631"/>
                    </a:ext>
                  </a:extLst>
                </a:gridCol>
                <a:gridCol w="8197828">
                  <a:extLst>
                    <a:ext uri="{9D8B030D-6E8A-4147-A177-3AD203B41FA5}">
                      <a16:colId xmlns:a16="http://schemas.microsoft.com/office/drawing/2014/main" val="701906682"/>
                    </a:ext>
                  </a:extLst>
                </a:gridCol>
              </a:tblGrid>
              <a:tr h="1005760">
                <a:tc>
                  <a:txBody>
                    <a:bodyPr/>
                    <a:lstStyle/>
                    <a:p>
                      <a:r>
                        <a:rPr lang="sv-SE" sz="1800" b="1" dirty="0">
                          <a:solidFill>
                            <a:schemeClr val="tx1"/>
                          </a:solidFill>
                          <a:latin typeface="Georgia" panose="02040502050405020303" pitchFamily="18" charset="0"/>
                        </a:rPr>
                        <a:t>Riktning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latin typeface="Georgia" panose="02040502050405020303" pitchFamily="18" charset="0"/>
                        </a:rPr>
                        <a:t>Tydliggöra vilka resultat som förväntas eller hur man gör för att uppnå de resultaten och varför det är viktigt.</a:t>
                      </a:r>
                    </a:p>
                    <a:p>
                      <a:endParaRPr lang="sv-SE" sz="1800" dirty="0">
                        <a:latin typeface="Georgia" panose="02040502050405020303" pitchFamily="18" charset="0"/>
                      </a:endParaRPr>
                    </a:p>
                  </a:txBody>
                  <a:tcPr/>
                </a:tc>
                <a:extLst>
                  <a:ext uri="{0D108BD9-81ED-4DB2-BD59-A6C34878D82A}">
                    <a16:rowId xmlns:a16="http://schemas.microsoft.com/office/drawing/2014/main" val="2923935921"/>
                  </a:ext>
                </a:extLst>
              </a:tr>
              <a:tr h="1099457">
                <a:tc>
                  <a:txBody>
                    <a:bodyPr/>
                    <a:lstStyle/>
                    <a:p>
                      <a:r>
                        <a:rPr lang="sv-SE" sz="1800" b="1" dirty="0">
                          <a:solidFill>
                            <a:schemeClr val="tx1"/>
                          </a:solidFill>
                          <a:latin typeface="Georgia" panose="02040502050405020303" pitchFamily="18" charset="0"/>
                        </a:rPr>
                        <a:t>Kompetens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latin typeface="Georgia" panose="02040502050405020303" pitchFamily="18" charset="0"/>
                        </a:rPr>
                        <a:t>Säkerställa att alla har kompetens för att göra det som förväntas, ta fram en plan för kompetensutveckling i form av utbildning/träning, coachning/handledning eller förbättrade instruktioner och feedback. </a:t>
                      </a:r>
                    </a:p>
                    <a:p>
                      <a:endParaRPr lang="sv-SE" sz="1800" dirty="0">
                        <a:latin typeface="Georgia" panose="02040502050405020303" pitchFamily="18" charset="0"/>
                      </a:endParaRPr>
                    </a:p>
                  </a:txBody>
                  <a:tcPr/>
                </a:tc>
                <a:extLst>
                  <a:ext uri="{0D108BD9-81ED-4DB2-BD59-A6C34878D82A}">
                    <a16:rowId xmlns:a16="http://schemas.microsoft.com/office/drawing/2014/main" val="339201405"/>
                  </a:ext>
                </a:extLst>
              </a:tr>
              <a:tr h="363757">
                <a:tc>
                  <a:txBody>
                    <a:bodyPr/>
                    <a:lstStyle/>
                    <a:p>
                      <a:r>
                        <a:rPr lang="sv-SE" sz="1800" b="1" dirty="0">
                          <a:solidFill>
                            <a:schemeClr val="tx1"/>
                          </a:solidFill>
                          <a:latin typeface="Georgia" panose="02040502050405020303" pitchFamily="18" charset="0"/>
                        </a:rPr>
                        <a:t>Möjlighet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latin typeface="Georgia" panose="02040502050405020303" pitchFamily="18" charset="0"/>
                        </a:rPr>
                        <a:t>Se till att det finns praktiska förutsättningar i form av verktyg (dator, arbetsplats, program, testmateriel </a:t>
                      </a:r>
                      <a:r>
                        <a:rPr lang="sv-SE" sz="1800" dirty="0" err="1">
                          <a:latin typeface="Georgia" panose="02040502050405020303" pitchFamily="18" charset="0"/>
                        </a:rPr>
                        <a:t>etc</a:t>
                      </a:r>
                      <a:r>
                        <a:rPr lang="sv-SE" sz="1800" dirty="0">
                          <a:latin typeface="Georgia" panose="02040502050405020303" pitchFamily="18" charset="0"/>
                        </a:rPr>
                        <a:t>) och resurser (antal personer som ska utföra arbetet, tillräckligt med tid för utredningar/handledning).</a:t>
                      </a:r>
                      <a:endParaRPr lang="sv-SE" sz="1800" dirty="0">
                        <a:latin typeface="Georgia" panose="02040502050405020303" pitchFamily="18" charset="0"/>
                        <a:ea typeface="Garamond" charset="0"/>
                        <a:cs typeface="Garamond" charset="0"/>
                      </a:endParaRPr>
                    </a:p>
                    <a:p>
                      <a:endParaRPr lang="sv-SE" sz="1800" dirty="0">
                        <a:latin typeface="Georgia" panose="02040502050405020303" pitchFamily="18" charset="0"/>
                      </a:endParaRPr>
                    </a:p>
                  </a:txBody>
                  <a:tcPr/>
                </a:tc>
                <a:extLst>
                  <a:ext uri="{0D108BD9-81ED-4DB2-BD59-A6C34878D82A}">
                    <a16:rowId xmlns:a16="http://schemas.microsoft.com/office/drawing/2014/main" val="3825437243"/>
                  </a:ext>
                </a:extLst>
              </a:tr>
              <a:tr h="363757">
                <a:tc>
                  <a:txBody>
                    <a:bodyPr/>
                    <a:lstStyle/>
                    <a:p>
                      <a:r>
                        <a:rPr lang="sv-SE" sz="1800" b="1" dirty="0">
                          <a:solidFill>
                            <a:schemeClr val="tx1"/>
                          </a:solidFill>
                          <a:latin typeface="Georgia" panose="02040502050405020303" pitchFamily="18" charset="0"/>
                        </a:rPr>
                        <a:t>Motivation</a:t>
                      </a:r>
                    </a:p>
                  </a:txBody>
                  <a:tcPr/>
                </a:tc>
                <a:tc>
                  <a:txBody>
                    <a:bodyPr/>
                    <a:lstStyle/>
                    <a:p>
                      <a:r>
                        <a:rPr lang="sv-SE" sz="1800" dirty="0">
                          <a:latin typeface="Georgia" panose="02040502050405020303" pitchFamily="18" charset="0"/>
                        </a:rPr>
                        <a:t>Undersök faktorer som påverkar/minskar motivation till förändringen i arbetet och genomför åtgärder kring detta.</a:t>
                      </a:r>
                    </a:p>
                    <a:p>
                      <a:endParaRPr lang="sv-SE" sz="1800" dirty="0">
                        <a:latin typeface="Georgia" panose="02040502050405020303" pitchFamily="18" charset="0"/>
                      </a:endParaRPr>
                    </a:p>
                    <a:p>
                      <a:endParaRPr lang="sv-SE" sz="1800" dirty="0">
                        <a:latin typeface="Georgia" panose="02040502050405020303" pitchFamily="18" charset="0"/>
                      </a:endParaRPr>
                    </a:p>
                  </a:txBody>
                  <a:tcPr/>
                </a:tc>
                <a:extLst>
                  <a:ext uri="{0D108BD9-81ED-4DB2-BD59-A6C34878D82A}">
                    <a16:rowId xmlns:a16="http://schemas.microsoft.com/office/drawing/2014/main" val="2872135567"/>
                  </a:ext>
                </a:extLst>
              </a:tr>
            </a:tbl>
          </a:graphicData>
        </a:graphic>
      </p:graphicFrame>
    </p:spTree>
    <p:extLst>
      <p:ext uri="{BB962C8B-B14F-4D97-AF65-F5344CB8AC3E}">
        <p14:creationId xmlns:p14="http://schemas.microsoft.com/office/powerpoint/2010/main" val="2676528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E7D0DA8C-685E-2334-ADA4-D32A6E9A959C}"/>
              </a:ext>
            </a:extLst>
          </p:cNvPr>
          <p:cNvSpPr>
            <a:spLocks noGrp="1"/>
          </p:cNvSpPr>
          <p:nvPr>
            <p:ph sz="quarter" idx="13"/>
          </p:nvPr>
        </p:nvSpPr>
        <p:spPr/>
        <p:txBody>
          <a:bodyPr/>
          <a:lstStyle/>
          <a:p>
            <a:r>
              <a:rPr lang="sv-SE" sz="2400" dirty="0">
                <a:solidFill>
                  <a:schemeClr val="bg2"/>
                </a:solidFill>
                <a:latin typeface="Georgia" panose="02040502050405020303" pitchFamily="18" charset="0"/>
              </a:rPr>
              <a:t>Arbetssituation</a:t>
            </a:r>
          </a:p>
          <a:p>
            <a:r>
              <a:rPr lang="sv-SE" sz="2400" dirty="0">
                <a:solidFill>
                  <a:schemeClr val="bg2"/>
                </a:solidFill>
                <a:latin typeface="Georgia" panose="02040502050405020303" pitchFamily="18" charset="0"/>
              </a:rPr>
              <a:t>Aktuellt läge i specialistutbildningen</a:t>
            </a:r>
          </a:p>
          <a:p>
            <a:r>
              <a:rPr lang="sv-SE" sz="2400" dirty="0">
                <a:solidFill>
                  <a:schemeClr val="bg2"/>
                </a:solidFill>
                <a:latin typeface="Georgia" panose="02040502050405020303" pitchFamily="18" charset="0"/>
              </a:rPr>
              <a:t>Annat relevant</a:t>
            </a:r>
          </a:p>
        </p:txBody>
      </p:sp>
      <p:sp>
        <p:nvSpPr>
          <p:cNvPr id="4" name="Platshållare för bildnummer 3">
            <a:extLst>
              <a:ext uri="{FF2B5EF4-FFF2-40B4-BE49-F238E27FC236}">
                <a16:creationId xmlns:a16="http://schemas.microsoft.com/office/drawing/2014/main" id="{F2562ACB-99F6-6889-E16F-2923A3844F59}"/>
              </a:ext>
            </a:extLst>
          </p:cNvPr>
          <p:cNvSpPr>
            <a:spLocks noGrp="1"/>
          </p:cNvSpPr>
          <p:nvPr>
            <p:ph type="sldNum" sz="quarter" idx="12"/>
          </p:nvPr>
        </p:nvSpPr>
        <p:spPr/>
        <p:txBody>
          <a:bodyPr/>
          <a:lstStyle/>
          <a:p>
            <a:fld id="{AE086683-F536-42AB-ABBC-F4803DFE8DBC}" type="slidenum">
              <a:rPr lang="sv-SE" smtClean="0"/>
              <a:pPr/>
              <a:t>4</a:t>
            </a:fld>
            <a:endParaRPr lang="sv-SE" dirty="0"/>
          </a:p>
        </p:txBody>
      </p:sp>
      <p:sp>
        <p:nvSpPr>
          <p:cNvPr id="5" name="Rubrik 4">
            <a:extLst>
              <a:ext uri="{FF2B5EF4-FFF2-40B4-BE49-F238E27FC236}">
                <a16:creationId xmlns:a16="http://schemas.microsoft.com/office/drawing/2014/main" id="{DA9045FB-5F06-356B-DC70-A1E366172779}"/>
              </a:ext>
            </a:extLst>
          </p:cNvPr>
          <p:cNvSpPr>
            <a:spLocks noGrp="1"/>
          </p:cNvSpPr>
          <p:nvPr>
            <p:ph type="title"/>
          </p:nvPr>
        </p:nvSpPr>
        <p:spPr/>
        <p:txBody>
          <a:bodyPr/>
          <a:lstStyle/>
          <a:p>
            <a:r>
              <a:rPr lang="sv-SE" dirty="0">
                <a:solidFill>
                  <a:schemeClr val="bg2"/>
                </a:solidFill>
                <a:latin typeface="Georgia" panose="02040502050405020303" pitchFamily="18" charset="0"/>
              </a:rPr>
              <a:t>Presentation</a:t>
            </a:r>
          </a:p>
        </p:txBody>
      </p:sp>
    </p:spTree>
    <p:extLst>
      <p:ext uri="{BB962C8B-B14F-4D97-AF65-F5344CB8AC3E}">
        <p14:creationId xmlns:p14="http://schemas.microsoft.com/office/powerpoint/2010/main" val="36240187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54B54266-B9C4-49EA-83BE-4CC2FAD4E4FD}"/>
              </a:ext>
            </a:extLst>
          </p:cNvPr>
          <p:cNvSpPr>
            <a:spLocks noGrp="1"/>
          </p:cNvSpPr>
          <p:nvPr>
            <p:ph type="sldNum" sz="quarter" idx="12"/>
          </p:nvPr>
        </p:nvSpPr>
        <p:spPr/>
        <p:txBody>
          <a:bodyPr/>
          <a:lstStyle/>
          <a:p>
            <a:fld id="{AE086683-F536-42AB-ABBC-F4803DFE8DBC}" type="slidenum">
              <a:rPr lang="sv-SE" smtClean="0"/>
              <a:pPr/>
              <a:t>40</a:t>
            </a:fld>
            <a:endParaRPr lang="sv-SE" dirty="0"/>
          </a:p>
        </p:txBody>
      </p:sp>
      <p:sp>
        <p:nvSpPr>
          <p:cNvPr id="5" name="Rubrik 4">
            <a:extLst>
              <a:ext uri="{FF2B5EF4-FFF2-40B4-BE49-F238E27FC236}">
                <a16:creationId xmlns:a16="http://schemas.microsoft.com/office/drawing/2014/main" id="{12CB5757-8D08-454D-9F45-B723BE8027E8}"/>
              </a:ext>
            </a:extLst>
          </p:cNvPr>
          <p:cNvSpPr>
            <a:spLocks noGrp="1"/>
          </p:cNvSpPr>
          <p:nvPr>
            <p:ph type="title"/>
          </p:nvPr>
        </p:nvSpPr>
        <p:spPr>
          <a:xfrm>
            <a:off x="492369" y="3101182"/>
            <a:ext cx="11259173" cy="760413"/>
          </a:xfrm>
        </p:spPr>
        <p:txBody>
          <a:bodyPr/>
          <a:lstStyle/>
          <a:p>
            <a:r>
              <a:rPr lang="sv-SE" dirty="0">
                <a:solidFill>
                  <a:schemeClr val="bg2"/>
                </a:solidFill>
                <a:latin typeface="Georgia" panose="02040502050405020303" pitchFamily="18" charset="0"/>
              </a:rPr>
              <a:t>Utforska egen relation till ledarskap och följarskap</a:t>
            </a:r>
            <a:br>
              <a:rPr lang="sv-SE" dirty="0">
                <a:solidFill>
                  <a:schemeClr val="bg2"/>
                </a:solidFill>
                <a:latin typeface="Georgia" panose="02040502050405020303" pitchFamily="18" charset="0"/>
              </a:rPr>
            </a:br>
            <a:br>
              <a:rPr lang="sv-SE" dirty="0">
                <a:solidFill>
                  <a:schemeClr val="bg2"/>
                </a:solidFill>
                <a:latin typeface="Georgia" panose="02040502050405020303" pitchFamily="18" charset="0"/>
              </a:rPr>
            </a:br>
            <a:r>
              <a:rPr lang="sv-SE" dirty="0">
                <a:solidFill>
                  <a:schemeClr val="bg2"/>
                </a:solidFill>
                <a:latin typeface="Georgia" panose="02040502050405020303" pitchFamily="18" charset="0"/>
              </a:rPr>
              <a:t>övning 3</a:t>
            </a:r>
          </a:p>
        </p:txBody>
      </p:sp>
    </p:spTree>
    <p:extLst>
      <p:ext uri="{BB962C8B-B14F-4D97-AF65-F5344CB8AC3E}">
        <p14:creationId xmlns:p14="http://schemas.microsoft.com/office/powerpoint/2010/main" val="24545560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54B54266-B9C4-49EA-83BE-4CC2FAD4E4FD}"/>
              </a:ext>
            </a:extLst>
          </p:cNvPr>
          <p:cNvSpPr>
            <a:spLocks noGrp="1"/>
          </p:cNvSpPr>
          <p:nvPr>
            <p:ph type="sldNum" sz="quarter" idx="12"/>
          </p:nvPr>
        </p:nvSpPr>
        <p:spPr/>
        <p:txBody>
          <a:bodyPr/>
          <a:lstStyle/>
          <a:p>
            <a:fld id="{AE086683-F536-42AB-ABBC-F4803DFE8DBC}" type="slidenum">
              <a:rPr lang="sv-SE" smtClean="0"/>
              <a:pPr/>
              <a:t>41</a:t>
            </a:fld>
            <a:endParaRPr lang="sv-SE" dirty="0"/>
          </a:p>
        </p:txBody>
      </p:sp>
      <p:sp>
        <p:nvSpPr>
          <p:cNvPr id="5" name="Rubrik 4">
            <a:extLst>
              <a:ext uri="{FF2B5EF4-FFF2-40B4-BE49-F238E27FC236}">
                <a16:creationId xmlns:a16="http://schemas.microsoft.com/office/drawing/2014/main" id="{12CB5757-8D08-454D-9F45-B723BE8027E8}"/>
              </a:ext>
            </a:extLst>
          </p:cNvPr>
          <p:cNvSpPr>
            <a:spLocks noGrp="1"/>
          </p:cNvSpPr>
          <p:nvPr>
            <p:ph type="title"/>
          </p:nvPr>
        </p:nvSpPr>
        <p:spPr/>
        <p:txBody>
          <a:bodyPr/>
          <a:lstStyle/>
          <a:p>
            <a:r>
              <a:rPr lang="sv-SE" dirty="0">
                <a:solidFill>
                  <a:schemeClr val="bg2"/>
                </a:solidFill>
                <a:latin typeface="Georgia" panose="02040502050405020303" pitchFamily="18" charset="0"/>
              </a:rPr>
              <a:t>Färdighetsträning av svåra situationer</a:t>
            </a:r>
            <a:br>
              <a:rPr lang="sv-SE" dirty="0">
                <a:solidFill>
                  <a:schemeClr val="bg2"/>
                </a:solidFill>
                <a:latin typeface="Georgia" panose="02040502050405020303" pitchFamily="18" charset="0"/>
              </a:rPr>
            </a:br>
            <a:br>
              <a:rPr lang="sv-SE" dirty="0">
                <a:solidFill>
                  <a:schemeClr val="bg2"/>
                </a:solidFill>
                <a:latin typeface="Georgia" panose="02040502050405020303" pitchFamily="18" charset="0"/>
              </a:rPr>
            </a:br>
            <a:r>
              <a:rPr lang="sv-SE" dirty="0">
                <a:solidFill>
                  <a:schemeClr val="bg2"/>
                </a:solidFill>
                <a:latin typeface="Georgia" panose="02040502050405020303" pitchFamily="18" charset="0"/>
              </a:rPr>
              <a:t>övning 4</a:t>
            </a:r>
          </a:p>
        </p:txBody>
      </p:sp>
    </p:spTree>
    <p:extLst>
      <p:ext uri="{BB962C8B-B14F-4D97-AF65-F5344CB8AC3E}">
        <p14:creationId xmlns:p14="http://schemas.microsoft.com/office/powerpoint/2010/main" val="6462474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54B54266-B9C4-49EA-83BE-4CC2FAD4E4FD}"/>
              </a:ext>
            </a:extLst>
          </p:cNvPr>
          <p:cNvSpPr>
            <a:spLocks noGrp="1"/>
          </p:cNvSpPr>
          <p:nvPr>
            <p:ph type="sldNum" sz="quarter" idx="12"/>
          </p:nvPr>
        </p:nvSpPr>
        <p:spPr/>
        <p:txBody>
          <a:bodyPr/>
          <a:lstStyle/>
          <a:p>
            <a:fld id="{AE086683-F536-42AB-ABBC-F4803DFE8DBC}" type="slidenum">
              <a:rPr lang="sv-SE" smtClean="0"/>
              <a:pPr/>
              <a:t>42</a:t>
            </a:fld>
            <a:endParaRPr lang="sv-SE" dirty="0"/>
          </a:p>
        </p:txBody>
      </p:sp>
      <p:sp>
        <p:nvSpPr>
          <p:cNvPr id="5" name="Rubrik 4">
            <a:extLst>
              <a:ext uri="{FF2B5EF4-FFF2-40B4-BE49-F238E27FC236}">
                <a16:creationId xmlns:a16="http://schemas.microsoft.com/office/drawing/2014/main" id="{12CB5757-8D08-454D-9F45-B723BE8027E8}"/>
              </a:ext>
            </a:extLst>
          </p:cNvPr>
          <p:cNvSpPr>
            <a:spLocks noGrp="1"/>
          </p:cNvSpPr>
          <p:nvPr>
            <p:ph type="title"/>
          </p:nvPr>
        </p:nvSpPr>
        <p:spPr/>
        <p:txBody>
          <a:bodyPr/>
          <a:lstStyle/>
          <a:p>
            <a:r>
              <a:rPr lang="sv-SE" dirty="0">
                <a:solidFill>
                  <a:schemeClr val="bg2"/>
                </a:solidFill>
                <a:latin typeface="Georgia" panose="02040502050405020303" pitchFamily="18" charset="0"/>
              </a:rPr>
              <a:t>Arbeta med egna lärandemål</a:t>
            </a:r>
            <a:br>
              <a:rPr lang="sv-SE" dirty="0">
                <a:solidFill>
                  <a:schemeClr val="bg2"/>
                </a:solidFill>
                <a:latin typeface="Georgia" panose="02040502050405020303" pitchFamily="18" charset="0"/>
              </a:rPr>
            </a:br>
            <a:br>
              <a:rPr lang="sv-SE" dirty="0">
                <a:solidFill>
                  <a:schemeClr val="bg2"/>
                </a:solidFill>
                <a:latin typeface="Georgia" panose="02040502050405020303" pitchFamily="18" charset="0"/>
              </a:rPr>
            </a:br>
            <a:r>
              <a:rPr lang="sv-SE" dirty="0">
                <a:solidFill>
                  <a:schemeClr val="bg2"/>
                </a:solidFill>
                <a:latin typeface="Georgia" panose="02040502050405020303" pitchFamily="18" charset="0"/>
              </a:rPr>
              <a:t>övning 5</a:t>
            </a:r>
            <a:br>
              <a:rPr lang="sv-SE" dirty="0">
                <a:solidFill>
                  <a:schemeClr val="bg2"/>
                </a:solidFill>
                <a:latin typeface="Georgia" panose="02040502050405020303" pitchFamily="18" charset="0"/>
              </a:rPr>
            </a:br>
            <a:r>
              <a:rPr lang="sv-SE" dirty="0">
                <a:solidFill>
                  <a:schemeClr val="bg2"/>
                </a:solidFill>
                <a:latin typeface="Georgia" panose="02040502050405020303" pitchFamily="18" charset="0"/>
              </a:rPr>
              <a:t>+ </a:t>
            </a:r>
            <a:br>
              <a:rPr lang="sv-SE" dirty="0">
                <a:solidFill>
                  <a:schemeClr val="bg2"/>
                </a:solidFill>
                <a:latin typeface="Georgia" panose="02040502050405020303" pitchFamily="18" charset="0"/>
              </a:rPr>
            </a:br>
            <a:r>
              <a:rPr lang="sv-SE" dirty="0" err="1">
                <a:solidFill>
                  <a:schemeClr val="bg2"/>
                </a:solidFill>
                <a:latin typeface="Georgia" panose="02040502050405020303" pitchFamily="18" charset="0"/>
              </a:rPr>
              <a:t>Ledarskap_utveckling</a:t>
            </a:r>
            <a:r>
              <a:rPr lang="sv-SE" dirty="0">
                <a:solidFill>
                  <a:schemeClr val="bg2"/>
                </a:solidFill>
                <a:latin typeface="Georgia" panose="02040502050405020303" pitchFamily="18" charset="0"/>
              </a:rPr>
              <a:t> i specialistrollen</a:t>
            </a:r>
          </a:p>
        </p:txBody>
      </p:sp>
    </p:spTree>
    <p:extLst>
      <p:ext uri="{BB962C8B-B14F-4D97-AF65-F5344CB8AC3E}">
        <p14:creationId xmlns:p14="http://schemas.microsoft.com/office/powerpoint/2010/main" val="25122820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B2F59DA1-E9B7-4FE4-AA22-A5EA5455611A}"/>
              </a:ext>
            </a:extLst>
          </p:cNvPr>
          <p:cNvSpPr>
            <a:spLocks noGrp="1"/>
          </p:cNvSpPr>
          <p:nvPr>
            <p:ph sz="quarter" idx="13"/>
          </p:nvPr>
        </p:nvSpPr>
        <p:spPr>
          <a:xfrm>
            <a:off x="595382" y="2024063"/>
            <a:ext cx="10641187" cy="3852862"/>
          </a:xfrm>
        </p:spPr>
        <p:txBody>
          <a:bodyPr/>
          <a:lstStyle/>
          <a:p>
            <a:r>
              <a:rPr lang="en-US" sz="2400" dirty="0" err="1">
                <a:solidFill>
                  <a:schemeClr val="bg2"/>
                </a:solidFill>
                <a:latin typeface="Georgia" panose="02040502050405020303" pitchFamily="18" charset="0"/>
              </a:rPr>
              <a:t>Genomgång</a:t>
            </a:r>
            <a:r>
              <a:rPr lang="en-US" sz="2400" dirty="0">
                <a:solidFill>
                  <a:schemeClr val="bg2"/>
                </a:solidFill>
                <a:latin typeface="Georgia" panose="02040502050405020303" pitchFamily="18" charset="0"/>
              </a:rPr>
              <a:t> av </a:t>
            </a:r>
            <a:r>
              <a:rPr lang="en-US" sz="2400" dirty="0" err="1">
                <a:solidFill>
                  <a:schemeClr val="bg2"/>
                </a:solidFill>
                <a:latin typeface="Georgia" panose="02040502050405020303" pitchFamily="18" charset="0"/>
              </a:rPr>
              <a:t>hemuppgift</a:t>
            </a:r>
            <a:r>
              <a:rPr lang="en-US" sz="2400" dirty="0">
                <a:solidFill>
                  <a:schemeClr val="bg2"/>
                </a:solidFill>
                <a:latin typeface="Georgia" panose="02040502050405020303" pitchFamily="18" charset="0"/>
              </a:rPr>
              <a:t> 2</a:t>
            </a:r>
          </a:p>
          <a:p>
            <a:r>
              <a:rPr lang="en-US" sz="2400" dirty="0" err="1">
                <a:solidFill>
                  <a:schemeClr val="bg2"/>
                </a:solidFill>
                <a:latin typeface="Georgia" panose="02040502050405020303" pitchFamily="18" charset="0"/>
              </a:rPr>
              <a:t>Arbeta</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även</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gärna</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vidare</a:t>
            </a:r>
            <a:r>
              <a:rPr lang="en-US" sz="2400" dirty="0">
                <a:solidFill>
                  <a:schemeClr val="bg2"/>
                </a:solidFill>
                <a:latin typeface="Georgia" panose="02040502050405020303" pitchFamily="18" charset="0"/>
              </a:rPr>
              <a:t> med RKMM för </a:t>
            </a:r>
            <a:r>
              <a:rPr lang="en-US" sz="2400" dirty="0" err="1">
                <a:solidFill>
                  <a:schemeClr val="bg2"/>
                </a:solidFill>
                <a:latin typeface="Georgia" panose="02040502050405020303" pitchFamily="18" charset="0"/>
              </a:rPr>
              <a:t>egen</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specialistroll</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framöver</a:t>
            </a:r>
            <a:endParaRPr lang="sv-SE" sz="2400" dirty="0">
              <a:latin typeface="Georgia" panose="02040502050405020303" pitchFamily="18" charset="0"/>
            </a:endParaRPr>
          </a:p>
        </p:txBody>
      </p:sp>
      <p:sp>
        <p:nvSpPr>
          <p:cNvPr id="4" name="Platshållare för bildnummer 3">
            <a:extLst>
              <a:ext uri="{FF2B5EF4-FFF2-40B4-BE49-F238E27FC236}">
                <a16:creationId xmlns:a16="http://schemas.microsoft.com/office/drawing/2014/main" id="{54B54266-B9C4-49EA-83BE-4CC2FAD4E4FD}"/>
              </a:ext>
            </a:extLst>
          </p:cNvPr>
          <p:cNvSpPr>
            <a:spLocks noGrp="1"/>
          </p:cNvSpPr>
          <p:nvPr>
            <p:ph type="sldNum" sz="quarter" idx="12"/>
          </p:nvPr>
        </p:nvSpPr>
        <p:spPr/>
        <p:txBody>
          <a:bodyPr/>
          <a:lstStyle/>
          <a:p>
            <a:fld id="{AE086683-F536-42AB-ABBC-F4803DFE8DBC}" type="slidenum">
              <a:rPr lang="sv-SE" smtClean="0"/>
              <a:pPr/>
              <a:t>43</a:t>
            </a:fld>
            <a:endParaRPr lang="sv-SE" dirty="0"/>
          </a:p>
        </p:txBody>
      </p:sp>
      <p:sp>
        <p:nvSpPr>
          <p:cNvPr id="5" name="Rubrik 4">
            <a:extLst>
              <a:ext uri="{FF2B5EF4-FFF2-40B4-BE49-F238E27FC236}">
                <a16:creationId xmlns:a16="http://schemas.microsoft.com/office/drawing/2014/main" id="{12CB5757-8D08-454D-9F45-B723BE8027E8}"/>
              </a:ext>
            </a:extLst>
          </p:cNvPr>
          <p:cNvSpPr>
            <a:spLocks noGrp="1"/>
          </p:cNvSpPr>
          <p:nvPr>
            <p:ph type="title"/>
          </p:nvPr>
        </p:nvSpPr>
        <p:spPr/>
        <p:txBody>
          <a:bodyPr/>
          <a:lstStyle/>
          <a:p>
            <a:r>
              <a:rPr lang="sv-SE" dirty="0">
                <a:solidFill>
                  <a:schemeClr val="bg2"/>
                </a:solidFill>
                <a:latin typeface="Georgia" panose="02040502050405020303" pitchFamily="18" charset="0"/>
              </a:rPr>
              <a:t>Inför nästa gång</a:t>
            </a:r>
          </a:p>
        </p:txBody>
      </p:sp>
    </p:spTree>
    <p:extLst>
      <p:ext uri="{BB962C8B-B14F-4D97-AF65-F5344CB8AC3E}">
        <p14:creationId xmlns:p14="http://schemas.microsoft.com/office/powerpoint/2010/main" val="19116771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B2F59DA1-E9B7-4FE4-AA22-A5EA5455611A}"/>
              </a:ext>
            </a:extLst>
          </p:cNvPr>
          <p:cNvSpPr>
            <a:spLocks noGrp="1"/>
          </p:cNvSpPr>
          <p:nvPr>
            <p:ph sz="quarter" idx="13"/>
          </p:nvPr>
        </p:nvSpPr>
        <p:spPr>
          <a:xfrm>
            <a:off x="595382" y="2024063"/>
            <a:ext cx="10641187" cy="3852862"/>
          </a:xfrm>
        </p:spPr>
        <p:txBody>
          <a:bodyPr/>
          <a:lstStyle/>
          <a:p>
            <a:r>
              <a:rPr lang="en-US" sz="2400" dirty="0" err="1">
                <a:solidFill>
                  <a:schemeClr val="bg2"/>
                </a:solidFill>
                <a:latin typeface="Georgia" panose="02040502050405020303" pitchFamily="18" charset="0"/>
              </a:rPr>
              <a:t>Vad</a:t>
            </a:r>
            <a:r>
              <a:rPr lang="en-US" sz="2400" dirty="0">
                <a:solidFill>
                  <a:schemeClr val="bg2"/>
                </a:solidFill>
                <a:latin typeface="Georgia" panose="02040502050405020303" pitchFamily="18" charset="0"/>
              </a:rPr>
              <a:t> tar du med dig </a:t>
            </a:r>
            <a:r>
              <a:rPr lang="en-US" sz="2400" dirty="0" err="1">
                <a:solidFill>
                  <a:schemeClr val="bg2"/>
                </a:solidFill>
                <a:latin typeface="Georgia" panose="02040502050405020303" pitchFamily="18" charset="0"/>
              </a:rPr>
              <a:t>från</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idag</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relaterat</a:t>
            </a:r>
            <a:r>
              <a:rPr lang="en-US" sz="2400" dirty="0">
                <a:solidFill>
                  <a:schemeClr val="bg2"/>
                </a:solidFill>
                <a:latin typeface="Georgia" panose="02040502050405020303" pitchFamily="18" charset="0"/>
              </a:rPr>
              <a:t> till din </a:t>
            </a:r>
            <a:r>
              <a:rPr lang="en-US" sz="2400" dirty="0" err="1">
                <a:solidFill>
                  <a:schemeClr val="bg2"/>
                </a:solidFill>
                <a:latin typeface="Georgia" panose="02040502050405020303" pitchFamily="18" charset="0"/>
              </a:rPr>
              <a:t>egen</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utveckling</a:t>
            </a:r>
            <a:r>
              <a:rPr lang="en-US" sz="2400" dirty="0">
                <a:solidFill>
                  <a:schemeClr val="bg2"/>
                </a:solidFill>
                <a:latin typeface="Georgia" panose="02040502050405020303" pitchFamily="18" charset="0"/>
              </a:rPr>
              <a:t>? </a:t>
            </a:r>
          </a:p>
          <a:p>
            <a:pPr lvl="1"/>
            <a:r>
              <a:rPr lang="en-US" sz="2000" dirty="0">
                <a:solidFill>
                  <a:schemeClr val="bg2"/>
                </a:solidFill>
                <a:latin typeface="Georgia" panose="02040502050405020303" pitchFamily="18" charset="0"/>
              </a:rPr>
              <a:t>Finns det </a:t>
            </a:r>
            <a:r>
              <a:rPr lang="en-US" sz="2000" dirty="0" err="1">
                <a:solidFill>
                  <a:schemeClr val="bg2"/>
                </a:solidFill>
                <a:latin typeface="Georgia" panose="02040502050405020303" pitchFamily="18" charset="0"/>
              </a:rPr>
              <a:t>något</a:t>
            </a:r>
            <a:r>
              <a:rPr lang="en-US" sz="2000" dirty="0">
                <a:solidFill>
                  <a:schemeClr val="bg2"/>
                </a:solidFill>
                <a:latin typeface="Georgia" panose="02040502050405020303" pitchFamily="18" charset="0"/>
              </a:rPr>
              <a:t> </a:t>
            </a:r>
            <a:r>
              <a:rPr lang="en-US" sz="2000" dirty="0" err="1">
                <a:solidFill>
                  <a:schemeClr val="bg2"/>
                </a:solidFill>
                <a:latin typeface="Georgia" panose="02040502050405020303" pitchFamily="18" charset="0"/>
              </a:rPr>
              <a:t>som</a:t>
            </a:r>
            <a:r>
              <a:rPr lang="en-US" sz="2000" dirty="0">
                <a:solidFill>
                  <a:schemeClr val="bg2"/>
                </a:solidFill>
                <a:latin typeface="Georgia" panose="02040502050405020303" pitchFamily="18" charset="0"/>
              </a:rPr>
              <a:t> du </a:t>
            </a:r>
            <a:r>
              <a:rPr lang="en-US" sz="2000" dirty="0" err="1">
                <a:solidFill>
                  <a:schemeClr val="bg2"/>
                </a:solidFill>
                <a:latin typeface="Georgia" panose="02040502050405020303" pitchFamily="18" charset="0"/>
              </a:rPr>
              <a:t>kan</a:t>
            </a:r>
            <a:r>
              <a:rPr lang="en-US" sz="2000" dirty="0">
                <a:solidFill>
                  <a:schemeClr val="bg2"/>
                </a:solidFill>
                <a:latin typeface="Georgia" panose="02040502050405020303" pitchFamily="18" charset="0"/>
              </a:rPr>
              <a:t> </a:t>
            </a:r>
            <a:r>
              <a:rPr lang="en-US" sz="2000" dirty="0" err="1">
                <a:solidFill>
                  <a:schemeClr val="bg2"/>
                </a:solidFill>
                <a:latin typeface="Georgia" panose="02040502050405020303" pitchFamily="18" charset="0"/>
              </a:rPr>
              <a:t>göra</a:t>
            </a:r>
            <a:r>
              <a:rPr lang="en-US" sz="2000" dirty="0">
                <a:solidFill>
                  <a:schemeClr val="bg2"/>
                </a:solidFill>
                <a:latin typeface="Georgia" panose="02040502050405020303" pitchFamily="18" charset="0"/>
              </a:rPr>
              <a:t> </a:t>
            </a:r>
            <a:r>
              <a:rPr lang="en-US" sz="2000" dirty="0" err="1">
                <a:solidFill>
                  <a:schemeClr val="bg2"/>
                </a:solidFill>
                <a:latin typeface="Georgia" panose="02040502050405020303" pitchFamily="18" charset="0"/>
              </a:rPr>
              <a:t>innan</a:t>
            </a:r>
            <a:r>
              <a:rPr lang="en-US" sz="2000" dirty="0">
                <a:solidFill>
                  <a:schemeClr val="bg2"/>
                </a:solidFill>
                <a:latin typeface="Georgia" panose="02040502050405020303" pitchFamily="18" charset="0"/>
              </a:rPr>
              <a:t> </a:t>
            </a:r>
            <a:r>
              <a:rPr lang="en-US" sz="2000" dirty="0" err="1">
                <a:solidFill>
                  <a:schemeClr val="bg2"/>
                </a:solidFill>
                <a:latin typeface="Georgia" panose="02040502050405020303" pitchFamily="18" charset="0"/>
              </a:rPr>
              <a:t>nästa</a:t>
            </a:r>
            <a:r>
              <a:rPr lang="en-US" sz="2000" dirty="0">
                <a:solidFill>
                  <a:schemeClr val="bg2"/>
                </a:solidFill>
                <a:latin typeface="Georgia" panose="02040502050405020303" pitchFamily="18" charset="0"/>
              </a:rPr>
              <a:t> </a:t>
            </a:r>
            <a:r>
              <a:rPr lang="en-US" sz="2000" dirty="0" err="1">
                <a:solidFill>
                  <a:schemeClr val="bg2"/>
                </a:solidFill>
                <a:latin typeface="Georgia" panose="02040502050405020303" pitchFamily="18" charset="0"/>
              </a:rPr>
              <a:t>tillfälle</a:t>
            </a:r>
            <a:r>
              <a:rPr lang="en-US" sz="2000" dirty="0">
                <a:solidFill>
                  <a:schemeClr val="bg2"/>
                </a:solidFill>
                <a:latin typeface="Georgia" panose="02040502050405020303" pitchFamily="18" charset="0"/>
              </a:rPr>
              <a:t>?</a:t>
            </a:r>
            <a:endParaRPr lang="sv-SE" sz="2000" dirty="0">
              <a:latin typeface="Georgia" panose="02040502050405020303" pitchFamily="18" charset="0"/>
            </a:endParaRPr>
          </a:p>
        </p:txBody>
      </p:sp>
      <p:sp>
        <p:nvSpPr>
          <p:cNvPr id="4" name="Platshållare för bildnummer 3">
            <a:extLst>
              <a:ext uri="{FF2B5EF4-FFF2-40B4-BE49-F238E27FC236}">
                <a16:creationId xmlns:a16="http://schemas.microsoft.com/office/drawing/2014/main" id="{54B54266-B9C4-49EA-83BE-4CC2FAD4E4FD}"/>
              </a:ext>
            </a:extLst>
          </p:cNvPr>
          <p:cNvSpPr>
            <a:spLocks noGrp="1"/>
          </p:cNvSpPr>
          <p:nvPr>
            <p:ph type="sldNum" sz="quarter" idx="12"/>
          </p:nvPr>
        </p:nvSpPr>
        <p:spPr/>
        <p:txBody>
          <a:bodyPr/>
          <a:lstStyle/>
          <a:p>
            <a:fld id="{AE086683-F536-42AB-ABBC-F4803DFE8DBC}" type="slidenum">
              <a:rPr lang="sv-SE" smtClean="0"/>
              <a:pPr/>
              <a:t>44</a:t>
            </a:fld>
            <a:endParaRPr lang="sv-SE" dirty="0"/>
          </a:p>
        </p:txBody>
      </p:sp>
      <p:sp>
        <p:nvSpPr>
          <p:cNvPr id="5" name="Rubrik 4">
            <a:extLst>
              <a:ext uri="{FF2B5EF4-FFF2-40B4-BE49-F238E27FC236}">
                <a16:creationId xmlns:a16="http://schemas.microsoft.com/office/drawing/2014/main" id="{12CB5757-8D08-454D-9F45-B723BE8027E8}"/>
              </a:ext>
            </a:extLst>
          </p:cNvPr>
          <p:cNvSpPr>
            <a:spLocks noGrp="1"/>
          </p:cNvSpPr>
          <p:nvPr>
            <p:ph type="title"/>
          </p:nvPr>
        </p:nvSpPr>
        <p:spPr/>
        <p:txBody>
          <a:bodyPr/>
          <a:lstStyle/>
          <a:p>
            <a:r>
              <a:rPr lang="sv-SE" dirty="0">
                <a:solidFill>
                  <a:schemeClr val="bg2"/>
                </a:solidFill>
                <a:latin typeface="Georgia" panose="02040502050405020303" pitchFamily="18" charset="0"/>
              </a:rPr>
              <a:t>Slutsummering</a:t>
            </a:r>
          </a:p>
        </p:txBody>
      </p:sp>
    </p:spTree>
    <p:extLst>
      <p:ext uri="{BB962C8B-B14F-4D97-AF65-F5344CB8AC3E}">
        <p14:creationId xmlns:p14="http://schemas.microsoft.com/office/powerpoint/2010/main" val="33211982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0DECF58D-4461-A614-EC8C-E56ED3EC42D0}"/>
              </a:ext>
            </a:extLst>
          </p:cNvPr>
          <p:cNvSpPr>
            <a:spLocks noGrp="1"/>
          </p:cNvSpPr>
          <p:nvPr>
            <p:ph sz="quarter" idx="13"/>
          </p:nvPr>
        </p:nvSpPr>
        <p:spPr>
          <a:xfrm>
            <a:off x="5668110" y="1018382"/>
            <a:ext cx="5936515" cy="3852862"/>
          </a:xfrm>
        </p:spPr>
        <p:txBody>
          <a:bodyPr/>
          <a:lstStyle/>
          <a:p>
            <a:r>
              <a:rPr lang="sv-SE" sz="2400" dirty="0">
                <a:latin typeface="Georgia" panose="02040502050405020303" pitchFamily="18" charset="0"/>
              </a:rPr>
              <a:t>Incheckning</a:t>
            </a:r>
          </a:p>
          <a:p>
            <a:r>
              <a:rPr lang="sv-SE" sz="2400" dirty="0">
                <a:latin typeface="Georgia" panose="02040502050405020303" pitchFamily="18" charset="0"/>
              </a:rPr>
              <a:t>Organisationsanalys och egen RKMM</a:t>
            </a:r>
          </a:p>
          <a:p>
            <a:r>
              <a:rPr lang="sv-SE" sz="2400" dirty="0">
                <a:latin typeface="Georgia" panose="02040502050405020303" pitchFamily="18" charset="0"/>
              </a:rPr>
              <a:t>Genomgång av hemuppgift</a:t>
            </a:r>
          </a:p>
          <a:p>
            <a:r>
              <a:rPr lang="sv-SE" sz="2400" dirty="0">
                <a:latin typeface="Georgia" panose="02040502050405020303" pitchFamily="18" charset="0"/>
              </a:rPr>
              <a:t>Slutsummering</a:t>
            </a:r>
          </a:p>
        </p:txBody>
      </p:sp>
      <p:sp>
        <p:nvSpPr>
          <p:cNvPr id="4" name="Platshållare för bildnummer 3">
            <a:extLst>
              <a:ext uri="{FF2B5EF4-FFF2-40B4-BE49-F238E27FC236}">
                <a16:creationId xmlns:a16="http://schemas.microsoft.com/office/drawing/2014/main" id="{C1BFBABD-54B5-98C3-39A2-EF94073891A2}"/>
              </a:ext>
            </a:extLst>
          </p:cNvPr>
          <p:cNvSpPr>
            <a:spLocks noGrp="1"/>
          </p:cNvSpPr>
          <p:nvPr>
            <p:ph type="sldNum" sz="quarter" idx="12"/>
          </p:nvPr>
        </p:nvSpPr>
        <p:spPr/>
        <p:txBody>
          <a:bodyPr/>
          <a:lstStyle/>
          <a:p>
            <a:fld id="{AE086683-F536-42AB-ABBC-F4803DFE8DBC}" type="slidenum">
              <a:rPr lang="sv-SE" smtClean="0"/>
              <a:pPr/>
              <a:t>45</a:t>
            </a:fld>
            <a:endParaRPr lang="sv-SE" dirty="0"/>
          </a:p>
        </p:txBody>
      </p:sp>
      <p:sp>
        <p:nvSpPr>
          <p:cNvPr id="5" name="Rubrik 4">
            <a:extLst>
              <a:ext uri="{FF2B5EF4-FFF2-40B4-BE49-F238E27FC236}">
                <a16:creationId xmlns:a16="http://schemas.microsoft.com/office/drawing/2014/main" id="{DD2E842D-3634-0706-1073-C4631269018E}"/>
              </a:ext>
            </a:extLst>
          </p:cNvPr>
          <p:cNvSpPr>
            <a:spLocks noGrp="1"/>
          </p:cNvSpPr>
          <p:nvPr>
            <p:ph type="title"/>
          </p:nvPr>
        </p:nvSpPr>
        <p:spPr/>
        <p:txBody>
          <a:bodyPr/>
          <a:lstStyle/>
          <a:p>
            <a:r>
              <a:rPr lang="sv-SE" dirty="0">
                <a:latin typeface="Georgia" panose="02040502050405020303" pitchFamily="18" charset="0"/>
              </a:rPr>
              <a:t>Agenda för träff 6</a:t>
            </a:r>
          </a:p>
        </p:txBody>
      </p:sp>
    </p:spTree>
    <p:extLst>
      <p:ext uri="{BB962C8B-B14F-4D97-AF65-F5344CB8AC3E}">
        <p14:creationId xmlns:p14="http://schemas.microsoft.com/office/powerpoint/2010/main" val="26955123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B2F59DA1-E9B7-4FE4-AA22-A5EA5455611A}"/>
              </a:ext>
            </a:extLst>
          </p:cNvPr>
          <p:cNvSpPr>
            <a:spLocks noGrp="1"/>
          </p:cNvSpPr>
          <p:nvPr>
            <p:ph sz="quarter" idx="13"/>
          </p:nvPr>
        </p:nvSpPr>
        <p:spPr>
          <a:xfrm>
            <a:off x="595382" y="2024063"/>
            <a:ext cx="10641187" cy="3852862"/>
          </a:xfrm>
        </p:spPr>
        <p:txBody>
          <a:bodyPr/>
          <a:lstStyle/>
          <a:p>
            <a:r>
              <a:rPr lang="en-US" sz="2400" dirty="0" err="1">
                <a:solidFill>
                  <a:schemeClr val="bg2"/>
                </a:solidFill>
                <a:latin typeface="Georgia" panose="02040502050405020303" pitchFamily="18" charset="0"/>
              </a:rPr>
              <a:t>Arbetssituation</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kopplat</a:t>
            </a:r>
            <a:r>
              <a:rPr lang="en-US" sz="2400" dirty="0">
                <a:solidFill>
                  <a:schemeClr val="bg2"/>
                </a:solidFill>
                <a:latin typeface="Georgia" panose="02040502050405020303" pitchFamily="18" charset="0"/>
              </a:rPr>
              <a:t> till </a:t>
            </a:r>
            <a:r>
              <a:rPr lang="en-US" sz="2400" dirty="0" err="1">
                <a:solidFill>
                  <a:schemeClr val="bg2"/>
                </a:solidFill>
                <a:latin typeface="Georgia" panose="02040502050405020303" pitchFamily="18" charset="0"/>
              </a:rPr>
              <a:t>specialistrollen</a:t>
            </a:r>
            <a:endParaRPr lang="en-US" sz="2400" dirty="0">
              <a:solidFill>
                <a:schemeClr val="bg2"/>
              </a:solidFill>
              <a:latin typeface="Georgia" panose="02040502050405020303" pitchFamily="18" charset="0"/>
            </a:endParaRPr>
          </a:p>
          <a:p>
            <a:r>
              <a:rPr lang="en-US" sz="2400" dirty="0" err="1">
                <a:solidFill>
                  <a:schemeClr val="bg2"/>
                </a:solidFill>
                <a:latin typeface="Georgia" panose="02040502050405020303" pitchFamily="18" charset="0"/>
              </a:rPr>
              <a:t>Aktuellt</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läge</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i</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specialistutbildningen</a:t>
            </a:r>
            <a:endParaRPr lang="en-US" sz="2400" dirty="0">
              <a:solidFill>
                <a:schemeClr val="bg2"/>
              </a:solidFill>
              <a:latin typeface="Georgia" panose="02040502050405020303" pitchFamily="18" charset="0"/>
            </a:endParaRPr>
          </a:p>
          <a:p>
            <a:r>
              <a:rPr lang="en-US" sz="2400" dirty="0" err="1">
                <a:solidFill>
                  <a:schemeClr val="bg2"/>
                </a:solidFill>
                <a:latin typeface="Georgia" panose="02040502050405020303" pitchFamily="18" charset="0"/>
              </a:rPr>
              <a:t>Backspegel</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hur</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har</a:t>
            </a:r>
            <a:r>
              <a:rPr lang="en-US" sz="2400" dirty="0">
                <a:solidFill>
                  <a:schemeClr val="bg2"/>
                </a:solidFill>
                <a:latin typeface="Georgia" panose="02040502050405020303" pitchFamily="18" charset="0"/>
              </a:rPr>
              <a:t> det </a:t>
            </a:r>
            <a:r>
              <a:rPr lang="en-US" sz="2400" dirty="0" err="1">
                <a:solidFill>
                  <a:schemeClr val="bg2"/>
                </a:solidFill>
                <a:latin typeface="Georgia" panose="02040502050405020303" pitchFamily="18" charset="0"/>
              </a:rPr>
              <a:t>gått</a:t>
            </a:r>
            <a:r>
              <a:rPr lang="en-US" sz="2400" dirty="0">
                <a:solidFill>
                  <a:schemeClr val="bg2"/>
                </a:solidFill>
                <a:latin typeface="Georgia" panose="02040502050405020303" pitchFamily="18" charset="0"/>
              </a:rPr>
              <a:t> med det du tog med dig </a:t>
            </a:r>
            <a:r>
              <a:rPr lang="en-US" sz="2400" dirty="0" err="1">
                <a:solidFill>
                  <a:schemeClr val="bg2"/>
                </a:solidFill>
                <a:latin typeface="Georgia" panose="02040502050405020303" pitchFamily="18" charset="0"/>
              </a:rPr>
              <a:t>förra</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gången</a:t>
            </a:r>
            <a:r>
              <a:rPr lang="en-US" sz="2400" dirty="0">
                <a:solidFill>
                  <a:schemeClr val="bg2"/>
                </a:solidFill>
                <a:latin typeface="Georgia" panose="02040502050405020303" pitchFamily="18" charset="0"/>
              </a:rPr>
              <a:t>?</a:t>
            </a:r>
          </a:p>
          <a:p>
            <a:endParaRPr lang="sv-SE" sz="2400" dirty="0">
              <a:latin typeface="Georgia" panose="02040502050405020303" pitchFamily="18" charset="0"/>
            </a:endParaRPr>
          </a:p>
        </p:txBody>
      </p:sp>
      <p:sp>
        <p:nvSpPr>
          <p:cNvPr id="4" name="Platshållare för bildnummer 3">
            <a:extLst>
              <a:ext uri="{FF2B5EF4-FFF2-40B4-BE49-F238E27FC236}">
                <a16:creationId xmlns:a16="http://schemas.microsoft.com/office/drawing/2014/main" id="{54B54266-B9C4-49EA-83BE-4CC2FAD4E4FD}"/>
              </a:ext>
            </a:extLst>
          </p:cNvPr>
          <p:cNvSpPr>
            <a:spLocks noGrp="1"/>
          </p:cNvSpPr>
          <p:nvPr>
            <p:ph type="sldNum" sz="quarter" idx="12"/>
          </p:nvPr>
        </p:nvSpPr>
        <p:spPr/>
        <p:txBody>
          <a:bodyPr/>
          <a:lstStyle/>
          <a:p>
            <a:fld id="{AE086683-F536-42AB-ABBC-F4803DFE8DBC}" type="slidenum">
              <a:rPr lang="sv-SE" smtClean="0"/>
              <a:pPr/>
              <a:t>46</a:t>
            </a:fld>
            <a:endParaRPr lang="sv-SE" dirty="0"/>
          </a:p>
        </p:txBody>
      </p:sp>
      <p:sp>
        <p:nvSpPr>
          <p:cNvPr id="5" name="Rubrik 4">
            <a:extLst>
              <a:ext uri="{FF2B5EF4-FFF2-40B4-BE49-F238E27FC236}">
                <a16:creationId xmlns:a16="http://schemas.microsoft.com/office/drawing/2014/main" id="{12CB5757-8D08-454D-9F45-B723BE8027E8}"/>
              </a:ext>
            </a:extLst>
          </p:cNvPr>
          <p:cNvSpPr>
            <a:spLocks noGrp="1"/>
          </p:cNvSpPr>
          <p:nvPr>
            <p:ph type="title"/>
          </p:nvPr>
        </p:nvSpPr>
        <p:spPr/>
        <p:txBody>
          <a:bodyPr/>
          <a:lstStyle/>
          <a:p>
            <a:r>
              <a:rPr lang="sv-SE" dirty="0">
                <a:solidFill>
                  <a:schemeClr val="bg2"/>
                </a:solidFill>
                <a:latin typeface="Georgia" panose="02040502050405020303" pitchFamily="18" charset="0"/>
              </a:rPr>
              <a:t>Incheckning</a:t>
            </a:r>
          </a:p>
        </p:txBody>
      </p:sp>
    </p:spTree>
    <p:extLst>
      <p:ext uri="{BB962C8B-B14F-4D97-AF65-F5344CB8AC3E}">
        <p14:creationId xmlns:p14="http://schemas.microsoft.com/office/powerpoint/2010/main" val="18242848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B2F59DA1-E9B7-4FE4-AA22-A5EA5455611A}"/>
              </a:ext>
            </a:extLst>
          </p:cNvPr>
          <p:cNvSpPr>
            <a:spLocks noGrp="1"/>
          </p:cNvSpPr>
          <p:nvPr>
            <p:ph sz="quarter" idx="13"/>
          </p:nvPr>
        </p:nvSpPr>
        <p:spPr>
          <a:xfrm>
            <a:off x="595382" y="2024063"/>
            <a:ext cx="10641187" cy="3852862"/>
          </a:xfrm>
        </p:spPr>
        <p:txBody>
          <a:bodyPr/>
          <a:lstStyle/>
          <a:p>
            <a:r>
              <a:rPr lang="en-US" sz="2400" dirty="0" err="1">
                <a:solidFill>
                  <a:schemeClr val="bg2"/>
                </a:solidFill>
                <a:latin typeface="Georgia" panose="02040502050405020303" pitchFamily="18" charset="0"/>
              </a:rPr>
              <a:t>Genomgång</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och</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diskussion</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utifrån</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genomförda</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hemuppgifter</a:t>
            </a:r>
            <a:endParaRPr lang="en-US" sz="2400" dirty="0">
              <a:solidFill>
                <a:schemeClr val="bg2"/>
              </a:solidFill>
              <a:latin typeface="Georgia" panose="02040502050405020303" pitchFamily="18" charset="0"/>
            </a:endParaRPr>
          </a:p>
          <a:p>
            <a:pPr lvl="1"/>
            <a:r>
              <a:rPr lang="en-US" sz="2000" dirty="0" err="1">
                <a:solidFill>
                  <a:schemeClr val="bg2"/>
                </a:solidFill>
                <a:latin typeface="Georgia" panose="02040502050405020303" pitchFamily="18" charset="0"/>
              </a:rPr>
              <a:t>Vad</a:t>
            </a:r>
            <a:r>
              <a:rPr lang="en-US" sz="2000" dirty="0">
                <a:solidFill>
                  <a:schemeClr val="bg2"/>
                </a:solidFill>
                <a:latin typeface="Georgia" panose="02040502050405020303" pitchFamily="18" charset="0"/>
              </a:rPr>
              <a:t> vet vi </a:t>
            </a:r>
            <a:r>
              <a:rPr lang="en-US" sz="2000" dirty="0" err="1">
                <a:solidFill>
                  <a:schemeClr val="bg2"/>
                </a:solidFill>
                <a:latin typeface="Georgia" panose="02040502050405020303" pitchFamily="18" charset="0"/>
              </a:rPr>
              <a:t>och</a:t>
            </a:r>
            <a:r>
              <a:rPr lang="en-US" sz="2000" dirty="0">
                <a:solidFill>
                  <a:schemeClr val="bg2"/>
                </a:solidFill>
                <a:latin typeface="Georgia" panose="02040502050405020303" pitchFamily="18" charset="0"/>
              </a:rPr>
              <a:t> </a:t>
            </a:r>
            <a:r>
              <a:rPr lang="en-US" sz="2000" dirty="0" err="1">
                <a:solidFill>
                  <a:schemeClr val="bg2"/>
                </a:solidFill>
                <a:latin typeface="Georgia" panose="02040502050405020303" pitchFamily="18" charset="0"/>
              </a:rPr>
              <a:t>vad</a:t>
            </a:r>
            <a:r>
              <a:rPr lang="en-US" sz="2000" dirty="0">
                <a:solidFill>
                  <a:schemeClr val="bg2"/>
                </a:solidFill>
                <a:latin typeface="Georgia" panose="02040502050405020303" pitchFamily="18" charset="0"/>
              </a:rPr>
              <a:t> </a:t>
            </a:r>
            <a:r>
              <a:rPr lang="en-US" sz="2000" dirty="0" err="1">
                <a:solidFill>
                  <a:schemeClr val="bg2"/>
                </a:solidFill>
                <a:latin typeface="Georgia" panose="02040502050405020303" pitchFamily="18" charset="0"/>
              </a:rPr>
              <a:t>kan</a:t>
            </a:r>
            <a:r>
              <a:rPr lang="en-US" sz="2000" dirty="0">
                <a:solidFill>
                  <a:schemeClr val="bg2"/>
                </a:solidFill>
                <a:latin typeface="Georgia" panose="02040502050405020303" pitchFamily="18" charset="0"/>
              </a:rPr>
              <a:t> vi </a:t>
            </a:r>
            <a:r>
              <a:rPr lang="en-US" sz="2000" dirty="0" err="1">
                <a:solidFill>
                  <a:schemeClr val="bg2"/>
                </a:solidFill>
                <a:latin typeface="Georgia" panose="02040502050405020303" pitchFamily="18" charset="0"/>
              </a:rPr>
              <a:t>göra</a:t>
            </a:r>
            <a:r>
              <a:rPr lang="en-US" sz="2000" dirty="0">
                <a:solidFill>
                  <a:schemeClr val="bg2"/>
                </a:solidFill>
                <a:latin typeface="Georgia" panose="02040502050405020303" pitchFamily="18" charset="0"/>
              </a:rPr>
              <a:t> med </a:t>
            </a:r>
            <a:r>
              <a:rPr lang="en-US" sz="2000" dirty="0" err="1">
                <a:solidFill>
                  <a:schemeClr val="bg2"/>
                </a:solidFill>
                <a:latin typeface="Georgia" panose="02040502050405020303" pitchFamily="18" charset="0"/>
              </a:rPr>
              <a:t>denna</a:t>
            </a:r>
            <a:r>
              <a:rPr lang="en-US" sz="2000" dirty="0">
                <a:solidFill>
                  <a:schemeClr val="bg2"/>
                </a:solidFill>
                <a:latin typeface="Georgia" panose="02040502050405020303" pitchFamily="18" charset="0"/>
              </a:rPr>
              <a:t> </a:t>
            </a:r>
            <a:r>
              <a:rPr lang="en-US" sz="2000" dirty="0" err="1">
                <a:solidFill>
                  <a:schemeClr val="bg2"/>
                </a:solidFill>
                <a:latin typeface="Georgia" panose="02040502050405020303" pitchFamily="18" charset="0"/>
              </a:rPr>
              <a:t>kunskap</a:t>
            </a:r>
            <a:r>
              <a:rPr lang="en-US" sz="2000" dirty="0">
                <a:solidFill>
                  <a:schemeClr val="bg2"/>
                </a:solidFill>
                <a:latin typeface="Georgia" panose="02040502050405020303" pitchFamily="18" charset="0"/>
              </a:rPr>
              <a:t>?</a:t>
            </a:r>
          </a:p>
          <a:p>
            <a:pPr marL="457200" lvl="1" indent="0">
              <a:buNone/>
            </a:pPr>
            <a:endParaRPr lang="en-US" sz="2000" dirty="0">
              <a:solidFill>
                <a:schemeClr val="bg2"/>
              </a:solidFill>
              <a:latin typeface="Georgia" panose="02040502050405020303" pitchFamily="18" charset="0"/>
            </a:endParaRPr>
          </a:p>
          <a:p>
            <a:r>
              <a:rPr lang="en-US" sz="2400" dirty="0">
                <a:solidFill>
                  <a:schemeClr val="bg2"/>
                </a:solidFill>
                <a:latin typeface="Georgia" panose="02040502050405020303" pitchFamily="18" charset="0"/>
              </a:rPr>
              <a:t>Gruppen </a:t>
            </a:r>
            <a:r>
              <a:rPr lang="en-US" sz="2400" dirty="0" err="1">
                <a:solidFill>
                  <a:schemeClr val="bg2"/>
                </a:solidFill>
                <a:latin typeface="Georgia" panose="02040502050405020303" pitchFamily="18" charset="0"/>
              </a:rPr>
              <a:t>väljer</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upplägg</a:t>
            </a:r>
            <a:r>
              <a:rPr lang="en-US" sz="2400" dirty="0">
                <a:solidFill>
                  <a:schemeClr val="bg2"/>
                </a:solidFill>
                <a:latin typeface="Georgia" panose="02040502050405020303" pitchFamily="18" charset="0"/>
              </a:rPr>
              <a:t> för </a:t>
            </a:r>
            <a:r>
              <a:rPr lang="en-US" sz="2400" dirty="0" err="1">
                <a:solidFill>
                  <a:schemeClr val="bg2"/>
                </a:solidFill>
                <a:latin typeface="Georgia" panose="02040502050405020303" pitchFamily="18" charset="0"/>
              </a:rPr>
              <a:t>arbetet</a:t>
            </a:r>
            <a:r>
              <a:rPr lang="en-US" sz="2400" dirty="0">
                <a:solidFill>
                  <a:schemeClr val="bg2"/>
                </a:solidFill>
                <a:latin typeface="Georgia" panose="02040502050405020303" pitchFamily="18" charset="0"/>
              </a:rPr>
              <a:t>.</a:t>
            </a:r>
          </a:p>
          <a:p>
            <a:endParaRPr lang="sv-SE" sz="2400" dirty="0">
              <a:latin typeface="Georgia" panose="02040502050405020303" pitchFamily="18" charset="0"/>
            </a:endParaRPr>
          </a:p>
        </p:txBody>
      </p:sp>
      <p:sp>
        <p:nvSpPr>
          <p:cNvPr id="4" name="Platshållare för bildnummer 3">
            <a:extLst>
              <a:ext uri="{FF2B5EF4-FFF2-40B4-BE49-F238E27FC236}">
                <a16:creationId xmlns:a16="http://schemas.microsoft.com/office/drawing/2014/main" id="{54B54266-B9C4-49EA-83BE-4CC2FAD4E4FD}"/>
              </a:ext>
            </a:extLst>
          </p:cNvPr>
          <p:cNvSpPr>
            <a:spLocks noGrp="1"/>
          </p:cNvSpPr>
          <p:nvPr>
            <p:ph type="sldNum" sz="quarter" idx="12"/>
          </p:nvPr>
        </p:nvSpPr>
        <p:spPr/>
        <p:txBody>
          <a:bodyPr/>
          <a:lstStyle/>
          <a:p>
            <a:fld id="{AE086683-F536-42AB-ABBC-F4803DFE8DBC}" type="slidenum">
              <a:rPr lang="sv-SE" smtClean="0"/>
              <a:pPr/>
              <a:t>47</a:t>
            </a:fld>
            <a:endParaRPr lang="sv-SE" dirty="0"/>
          </a:p>
        </p:txBody>
      </p:sp>
      <p:sp>
        <p:nvSpPr>
          <p:cNvPr id="5" name="Rubrik 4">
            <a:extLst>
              <a:ext uri="{FF2B5EF4-FFF2-40B4-BE49-F238E27FC236}">
                <a16:creationId xmlns:a16="http://schemas.microsoft.com/office/drawing/2014/main" id="{12CB5757-8D08-454D-9F45-B723BE8027E8}"/>
              </a:ext>
            </a:extLst>
          </p:cNvPr>
          <p:cNvSpPr>
            <a:spLocks noGrp="1"/>
          </p:cNvSpPr>
          <p:nvPr>
            <p:ph type="title"/>
          </p:nvPr>
        </p:nvSpPr>
        <p:spPr/>
        <p:txBody>
          <a:bodyPr/>
          <a:lstStyle/>
          <a:p>
            <a:r>
              <a:rPr lang="sv-SE" dirty="0">
                <a:solidFill>
                  <a:schemeClr val="bg2"/>
                </a:solidFill>
                <a:latin typeface="Georgia" panose="02040502050405020303" pitchFamily="18" charset="0"/>
              </a:rPr>
              <a:t>Organisationsanalys &amp; egen RKMM</a:t>
            </a:r>
          </a:p>
        </p:txBody>
      </p:sp>
    </p:spTree>
    <p:extLst>
      <p:ext uri="{BB962C8B-B14F-4D97-AF65-F5344CB8AC3E}">
        <p14:creationId xmlns:p14="http://schemas.microsoft.com/office/powerpoint/2010/main" val="39380277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B2F59DA1-E9B7-4FE4-AA22-A5EA5455611A}"/>
              </a:ext>
            </a:extLst>
          </p:cNvPr>
          <p:cNvSpPr>
            <a:spLocks noGrp="1"/>
          </p:cNvSpPr>
          <p:nvPr>
            <p:ph sz="quarter" idx="13"/>
          </p:nvPr>
        </p:nvSpPr>
        <p:spPr>
          <a:xfrm>
            <a:off x="595382" y="2024063"/>
            <a:ext cx="10641187" cy="3852862"/>
          </a:xfrm>
        </p:spPr>
        <p:txBody>
          <a:bodyPr/>
          <a:lstStyle/>
          <a:p>
            <a:r>
              <a:rPr lang="en-US" sz="2400" dirty="0" err="1">
                <a:solidFill>
                  <a:schemeClr val="bg2"/>
                </a:solidFill>
                <a:latin typeface="Georgia" panose="02040502050405020303" pitchFamily="18" charset="0"/>
              </a:rPr>
              <a:t>Genomgång</a:t>
            </a:r>
            <a:r>
              <a:rPr lang="en-US" sz="2400" dirty="0">
                <a:solidFill>
                  <a:schemeClr val="bg2"/>
                </a:solidFill>
                <a:latin typeface="Georgia" panose="02040502050405020303" pitchFamily="18" charset="0"/>
              </a:rPr>
              <a:t> av </a:t>
            </a:r>
            <a:r>
              <a:rPr lang="en-US" sz="2400" dirty="0" err="1">
                <a:solidFill>
                  <a:schemeClr val="bg2"/>
                </a:solidFill>
                <a:latin typeface="Georgia" panose="02040502050405020303" pitchFamily="18" charset="0"/>
              </a:rPr>
              <a:t>hemuppgift</a:t>
            </a:r>
            <a:r>
              <a:rPr lang="en-US" sz="2400" dirty="0">
                <a:solidFill>
                  <a:schemeClr val="bg2"/>
                </a:solidFill>
                <a:latin typeface="Georgia" panose="02040502050405020303" pitchFamily="18" charset="0"/>
              </a:rPr>
              <a:t> 3</a:t>
            </a:r>
          </a:p>
        </p:txBody>
      </p:sp>
      <p:sp>
        <p:nvSpPr>
          <p:cNvPr id="4" name="Platshållare för bildnummer 3">
            <a:extLst>
              <a:ext uri="{FF2B5EF4-FFF2-40B4-BE49-F238E27FC236}">
                <a16:creationId xmlns:a16="http://schemas.microsoft.com/office/drawing/2014/main" id="{54B54266-B9C4-49EA-83BE-4CC2FAD4E4FD}"/>
              </a:ext>
            </a:extLst>
          </p:cNvPr>
          <p:cNvSpPr>
            <a:spLocks noGrp="1"/>
          </p:cNvSpPr>
          <p:nvPr>
            <p:ph type="sldNum" sz="quarter" idx="12"/>
          </p:nvPr>
        </p:nvSpPr>
        <p:spPr/>
        <p:txBody>
          <a:bodyPr/>
          <a:lstStyle/>
          <a:p>
            <a:fld id="{AE086683-F536-42AB-ABBC-F4803DFE8DBC}" type="slidenum">
              <a:rPr lang="sv-SE" smtClean="0"/>
              <a:pPr/>
              <a:t>48</a:t>
            </a:fld>
            <a:endParaRPr lang="sv-SE" dirty="0"/>
          </a:p>
        </p:txBody>
      </p:sp>
      <p:sp>
        <p:nvSpPr>
          <p:cNvPr id="5" name="Rubrik 4">
            <a:extLst>
              <a:ext uri="{FF2B5EF4-FFF2-40B4-BE49-F238E27FC236}">
                <a16:creationId xmlns:a16="http://schemas.microsoft.com/office/drawing/2014/main" id="{12CB5757-8D08-454D-9F45-B723BE8027E8}"/>
              </a:ext>
            </a:extLst>
          </p:cNvPr>
          <p:cNvSpPr>
            <a:spLocks noGrp="1"/>
          </p:cNvSpPr>
          <p:nvPr>
            <p:ph type="title"/>
          </p:nvPr>
        </p:nvSpPr>
        <p:spPr/>
        <p:txBody>
          <a:bodyPr/>
          <a:lstStyle/>
          <a:p>
            <a:r>
              <a:rPr lang="sv-SE" dirty="0">
                <a:solidFill>
                  <a:schemeClr val="bg2"/>
                </a:solidFill>
                <a:latin typeface="Georgia" panose="02040502050405020303" pitchFamily="18" charset="0"/>
              </a:rPr>
              <a:t>Inför nästa gång</a:t>
            </a:r>
          </a:p>
        </p:txBody>
      </p:sp>
    </p:spTree>
    <p:extLst>
      <p:ext uri="{BB962C8B-B14F-4D97-AF65-F5344CB8AC3E}">
        <p14:creationId xmlns:p14="http://schemas.microsoft.com/office/powerpoint/2010/main" val="21234286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B2F59DA1-E9B7-4FE4-AA22-A5EA5455611A}"/>
              </a:ext>
            </a:extLst>
          </p:cNvPr>
          <p:cNvSpPr>
            <a:spLocks noGrp="1"/>
          </p:cNvSpPr>
          <p:nvPr>
            <p:ph sz="quarter" idx="13"/>
          </p:nvPr>
        </p:nvSpPr>
        <p:spPr>
          <a:xfrm>
            <a:off x="595382" y="2024063"/>
            <a:ext cx="10641187" cy="3852862"/>
          </a:xfrm>
        </p:spPr>
        <p:txBody>
          <a:bodyPr/>
          <a:lstStyle/>
          <a:p>
            <a:r>
              <a:rPr lang="en-US" sz="2400" dirty="0" err="1">
                <a:solidFill>
                  <a:schemeClr val="bg2"/>
                </a:solidFill>
                <a:latin typeface="Georgia" panose="02040502050405020303" pitchFamily="18" charset="0"/>
              </a:rPr>
              <a:t>Vad</a:t>
            </a:r>
            <a:r>
              <a:rPr lang="en-US" sz="2400" dirty="0">
                <a:solidFill>
                  <a:schemeClr val="bg2"/>
                </a:solidFill>
                <a:latin typeface="Georgia" panose="02040502050405020303" pitchFamily="18" charset="0"/>
              </a:rPr>
              <a:t> tar du med dig </a:t>
            </a:r>
            <a:r>
              <a:rPr lang="en-US" sz="2400" dirty="0" err="1">
                <a:solidFill>
                  <a:schemeClr val="bg2"/>
                </a:solidFill>
                <a:latin typeface="Georgia" panose="02040502050405020303" pitchFamily="18" charset="0"/>
              </a:rPr>
              <a:t>från</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idag</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relaterat</a:t>
            </a:r>
            <a:r>
              <a:rPr lang="en-US" sz="2400" dirty="0">
                <a:solidFill>
                  <a:schemeClr val="bg2"/>
                </a:solidFill>
                <a:latin typeface="Georgia" panose="02040502050405020303" pitchFamily="18" charset="0"/>
              </a:rPr>
              <a:t> till din </a:t>
            </a:r>
            <a:r>
              <a:rPr lang="en-US" sz="2400" dirty="0" err="1">
                <a:solidFill>
                  <a:schemeClr val="bg2"/>
                </a:solidFill>
                <a:latin typeface="Georgia" panose="02040502050405020303" pitchFamily="18" charset="0"/>
              </a:rPr>
              <a:t>egen</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utveckling</a:t>
            </a:r>
            <a:r>
              <a:rPr lang="en-US" sz="2400" dirty="0">
                <a:solidFill>
                  <a:schemeClr val="bg2"/>
                </a:solidFill>
                <a:latin typeface="Georgia" panose="02040502050405020303" pitchFamily="18" charset="0"/>
              </a:rPr>
              <a:t>? </a:t>
            </a:r>
          </a:p>
          <a:p>
            <a:pPr lvl="1"/>
            <a:r>
              <a:rPr lang="en-US" sz="2000" dirty="0">
                <a:solidFill>
                  <a:schemeClr val="bg2"/>
                </a:solidFill>
                <a:latin typeface="Georgia" panose="02040502050405020303" pitchFamily="18" charset="0"/>
              </a:rPr>
              <a:t>Finns det </a:t>
            </a:r>
            <a:r>
              <a:rPr lang="en-US" sz="2000" dirty="0" err="1">
                <a:solidFill>
                  <a:schemeClr val="bg2"/>
                </a:solidFill>
                <a:latin typeface="Georgia" panose="02040502050405020303" pitchFamily="18" charset="0"/>
              </a:rPr>
              <a:t>något</a:t>
            </a:r>
            <a:r>
              <a:rPr lang="en-US" sz="2000" dirty="0">
                <a:solidFill>
                  <a:schemeClr val="bg2"/>
                </a:solidFill>
                <a:latin typeface="Georgia" panose="02040502050405020303" pitchFamily="18" charset="0"/>
              </a:rPr>
              <a:t> </a:t>
            </a:r>
            <a:r>
              <a:rPr lang="en-US" sz="2000" dirty="0" err="1">
                <a:solidFill>
                  <a:schemeClr val="bg2"/>
                </a:solidFill>
                <a:latin typeface="Georgia" panose="02040502050405020303" pitchFamily="18" charset="0"/>
              </a:rPr>
              <a:t>som</a:t>
            </a:r>
            <a:r>
              <a:rPr lang="en-US" sz="2000" dirty="0">
                <a:solidFill>
                  <a:schemeClr val="bg2"/>
                </a:solidFill>
                <a:latin typeface="Georgia" panose="02040502050405020303" pitchFamily="18" charset="0"/>
              </a:rPr>
              <a:t> du </a:t>
            </a:r>
            <a:r>
              <a:rPr lang="en-US" sz="2000" dirty="0" err="1">
                <a:solidFill>
                  <a:schemeClr val="bg2"/>
                </a:solidFill>
                <a:latin typeface="Georgia" panose="02040502050405020303" pitchFamily="18" charset="0"/>
              </a:rPr>
              <a:t>kan</a:t>
            </a:r>
            <a:r>
              <a:rPr lang="en-US" sz="2000" dirty="0">
                <a:solidFill>
                  <a:schemeClr val="bg2"/>
                </a:solidFill>
                <a:latin typeface="Georgia" panose="02040502050405020303" pitchFamily="18" charset="0"/>
              </a:rPr>
              <a:t> </a:t>
            </a:r>
            <a:r>
              <a:rPr lang="en-US" sz="2000" dirty="0" err="1">
                <a:solidFill>
                  <a:schemeClr val="bg2"/>
                </a:solidFill>
                <a:latin typeface="Georgia" panose="02040502050405020303" pitchFamily="18" charset="0"/>
              </a:rPr>
              <a:t>göra</a:t>
            </a:r>
            <a:r>
              <a:rPr lang="en-US" sz="2000" dirty="0">
                <a:solidFill>
                  <a:schemeClr val="bg2"/>
                </a:solidFill>
                <a:latin typeface="Georgia" panose="02040502050405020303" pitchFamily="18" charset="0"/>
              </a:rPr>
              <a:t> </a:t>
            </a:r>
            <a:r>
              <a:rPr lang="en-US" sz="2000" dirty="0" err="1">
                <a:solidFill>
                  <a:schemeClr val="bg2"/>
                </a:solidFill>
                <a:latin typeface="Georgia" panose="02040502050405020303" pitchFamily="18" charset="0"/>
              </a:rPr>
              <a:t>innan</a:t>
            </a:r>
            <a:r>
              <a:rPr lang="en-US" sz="2000" dirty="0">
                <a:solidFill>
                  <a:schemeClr val="bg2"/>
                </a:solidFill>
                <a:latin typeface="Georgia" panose="02040502050405020303" pitchFamily="18" charset="0"/>
              </a:rPr>
              <a:t> </a:t>
            </a:r>
            <a:r>
              <a:rPr lang="en-US" sz="2000" dirty="0" err="1">
                <a:solidFill>
                  <a:schemeClr val="bg2"/>
                </a:solidFill>
                <a:latin typeface="Georgia" panose="02040502050405020303" pitchFamily="18" charset="0"/>
              </a:rPr>
              <a:t>nästa</a:t>
            </a:r>
            <a:r>
              <a:rPr lang="en-US" sz="2000" dirty="0">
                <a:solidFill>
                  <a:schemeClr val="bg2"/>
                </a:solidFill>
                <a:latin typeface="Georgia" panose="02040502050405020303" pitchFamily="18" charset="0"/>
              </a:rPr>
              <a:t> </a:t>
            </a:r>
            <a:r>
              <a:rPr lang="en-US" sz="2000" dirty="0" err="1">
                <a:solidFill>
                  <a:schemeClr val="bg2"/>
                </a:solidFill>
                <a:latin typeface="Georgia" panose="02040502050405020303" pitchFamily="18" charset="0"/>
              </a:rPr>
              <a:t>tillfälle</a:t>
            </a:r>
            <a:r>
              <a:rPr lang="en-US" sz="2000" dirty="0">
                <a:solidFill>
                  <a:schemeClr val="bg2"/>
                </a:solidFill>
                <a:latin typeface="Georgia" panose="02040502050405020303" pitchFamily="18" charset="0"/>
              </a:rPr>
              <a:t>?</a:t>
            </a:r>
            <a:endParaRPr lang="sv-SE" sz="2000" dirty="0">
              <a:latin typeface="Georgia" panose="02040502050405020303" pitchFamily="18" charset="0"/>
            </a:endParaRPr>
          </a:p>
        </p:txBody>
      </p:sp>
      <p:sp>
        <p:nvSpPr>
          <p:cNvPr id="4" name="Platshållare för bildnummer 3">
            <a:extLst>
              <a:ext uri="{FF2B5EF4-FFF2-40B4-BE49-F238E27FC236}">
                <a16:creationId xmlns:a16="http://schemas.microsoft.com/office/drawing/2014/main" id="{54B54266-B9C4-49EA-83BE-4CC2FAD4E4FD}"/>
              </a:ext>
            </a:extLst>
          </p:cNvPr>
          <p:cNvSpPr>
            <a:spLocks noGrp="1"/>
          </p:cNvSpPr>
          <p:nvPr>
            <p:ph type="sldNum" sz="quarter" idx="12"/>
          </p:nvPr>
        </p:nvSpPr>
        <p:spPr/>
        <p:txBody>
          <a:bodyPr/>
          <a:lstStyle/>
          <a:p>
            <a:fld id="{AE086683-F536-42AB-ABBC-F4803DFE8DBC}" type="slidenum">
              <a:rPr lang="sv-SE" smtClean="0"/>
              <a:pPr/>
              <a:t>49</a:t>
            </a:fld>
            <a:endParaRPr lang="sv-SE" dirty="0"/>
          </a:p>
        </p:txBody>
      </p:sp>
      <p:sp>
        <p:nvSpPr>
          <p:cNvPr id="5" name="Rubrik 4">
            <a:extLst>
              <a:ext uri="{FF2B5EF4-FFF2-40B4-BE49-F238E27FC236}">
                <a16:creationId xmlns:a16="http://schemas.microsoft.com/office/drawing/2014/main" id="{12CB5757-8D08-454D-9F45-B723BE8027E8}"/>
              </a:ext>
            </a:extLst>
          </p:cNvPr>
          <p:cNvSpPr>
            <a:spLocks noGrp="1"/>
          </p:cNvSpPr>
          <p:nvPr>
            <p:ph type="title"/>
          </p:nvPr>
        </p:nvSpPr>
        <p:spPr/>
        <p:txBody>
          <a:bodyPr/>
          <a:lstStyle/>
          <a:p>
            <a:r>
              <a:rPr lang="sv-SE" dirty="0">
                <a:solidFill>
                  <a:schemeClr val="bg2"/>
                </a:solidFill>
                <a:latin typeface="Georgia" panose="02040502050405020303" pitchFamily="18" charset="0"/>
              </a:rPr>
              <a:t>Slutsummering</a:t>
            </a:r>
          </a:p>
        </p:txBody>
      </p:sp>
    </p:spTree>
    <p:extLst>
      <p:ext uri="{BB962C8B-B14F-4D97-AF65-F5344CB8AC3E}">
        <p14:creationId xmlns:p14="http://schemas.microsoft.com/office/powerpoint/2010/main" val="2299311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E7D0DA8C-685E-2334-ADA4-D32A6E9A959C}"/>
              </a:ext>
            </a:extLst>
          </p:cNvPr>
          <p:cNvSpPr>
            <a:spLocks noGrp="1"/>
          </p:cNvSpPr>
          <p:nvPr>
            <p:ph sz="quarter" idx="13"/>
          </p:nvPr>
        </p:nvSpPr>
        <p:spPr/>
        <p:txBody>
          <a:bodyPr/>
          <a:lstStyle/>
          <a:p>
            <a:pPr marL="0" indent="0" algn="l" fontAlgn="base">
              <a:buNone/>
            </a:pPr>
            <a:r>
              <a:rPr lang="sv-SE" sz="2400" b="0" i="0" dirty="0">
                <a:solidFill>
                  <a:schemeClr val="bg2"/>
                </a:solidFill>
                <a:effectLst/>
                <a:latin typeface="Georgia" panose="02040502050405020303" pitchFamily="18" charset="0"/>
              </a:rPr>
              <a:t>Specialistutbildningen omfattar flera moment som var för sig och tillsammans bidrar till specialistpsykologens utveckling:</a:t>
            </a:r>
          </a:p>
          <a:p>
            <a:pPr lvl="1" fontAlgn="base"/>
            <a:r>
              <a:rPr lang="sv-SE" b="0" i="0" dirty="0">
                <a:solidFill>
                  <a:schemeClr val="bg2"/>
                </a:solidFill>
                <a:effectLst/>
                <a:latin typeface="Georgia" panose="02040502050405020303" pitchFamily="18" charset="0"/>
              </a:rPr>
              <a:t>Fördjupad teoretisk kompetens inom vald specialitet</a:t>
            </a:r>
          </a:p>
          <a:p>
            <a:pPr lvl="1" fontAlgn="base"/>
            <a:r>
              <a:rPr lang="sv-SE" b="0" i="0" dirty="0">
                <a:solidFill>
                  <a:schemeClr val="bg2"/>
                </a:solidFill>
                <a:effectLst/>
                <a:latin typeface="Georgia" panose="02040502050405020303" pitchFamily="18" charset="0"/>
              </a:rPr>
              <a:t>Ökad yrkesskicklighet inom vald specialitet</a:t>
            </a:r>
          </a:p>
          <a:p>
            <a:pPr lvl="1" fontAlgn="base"/>
            <a:r>
              <a:rPr lang="sv-SE" b="0" i="0" dirty="0">
                <a:solidFill>
                  <a:schemeClr val="bg2"/>
                </a:solidFill>
                <a:effectLst/>
                <a:latin typeface="Georgia" panose="02040502050405020303" pitchFamily="18" charset="0"/>
              </a:rPr>
              <a:t>Fördjupad kompetens avseende professionsfrågor, ledarskap, etik- och juridik, jämlikt bemötande och evidensbaserad praktik.</a:t>
            </a:r>
          </a:p>
          <a:p>
            <a:pPr marL="0" indent="0" algn="l" fontAlgn="base">
              <a:buNone/>
            </a:pPr>
            <a:endParaRPr lang="sv-SE" sz="2400" b="0" i="0" dirty="0">
              <a:solidFill>
                <a:schemeClr val="bg2"/>
              </a:solidFill>
              <a:effectLst/>
              <a:latin typeface="Georgia" panose="02040502050405020303" pitchFamily="18" charset="0"/>
            </a:endParaRPr>
          </a:p>
          <a:p>
            <a:pPr marL="0" indent="0" algn="l" fontAlgn="base">
              <a:buNone/>
            </a:pPr>
            <a:r>
              <a:rPr lang="sv-SE" sz="2400" b="0" i="0" dirty="0">
                <a:solidFill>
                  <a:schemeClr val="bg2"/>
                </a:solidFill>
                <a:effectLst/>
                <a:latin typeface="Georgia" panose="02040502050405020303" pitchFamily="18" charset="0"/>
              </a:rPr>
              <a:t>Den tredje av dessa delar representeras i specialistutbildningen av introduktionskursen och specialistkollegiet</a:t>
            </a:r>
          </a:p>
        </p:txBody>
      </p:sp>
      <p:sp>
        <p:nvSpPr>
          <p:cNvPr id="4" name="Platshållare för bildnummer 3">
            <a:extLst>
              <a:ext uri="{FF2B5EF4-FFF2-40B4-BE49-F238E27FC236}">
                <a16:creationId xmlns:a16="http://schemas.microsoft.com/office/drawing/2014/main" id="{F2562ACB-99F6-6889-E16F-2923A3844F59}"/>
              </a:ext>
            </a:extLst>
          </p:cNvPr>
          <p:cNvSpPr>
            <a:spLocks noGrp="1"/>
          </p:cNvSpPr>
          <p:nvPr>
            <p:ph type="sldNum" sz="quarter" idx="12"/>
          </p:nvPr>
        </p:nvSpPr>
        <p:spPr/>
        <p:txBody>
          <a:bodyPr/>
          <a:lstStyle/>
          <a:p>
            <a:fld id="{AE086683-F536-42AB-ABBC-F4803DFE8DBC}" type="slidenum">
              <a:rPr lang="sv-SE" smtClean="0"/>
              <a:pPr/>
              <a:t>5</a:t>
            </a:fld>
            <a:endParaRPr lang="sv-SE" dirty="0"/>
          </a:p>
        </p:txBody>
      </p:sp>
      <p:sp>
        <p:nvSpPr>
          <p:cNvPr id="5" name="Rubrik 4">
            <a:extLst>
              <a:ext uri="{FF2B5EF4-FFF2-40B4-BE49-F238E27FC236}">
                <a16:creationId xmlns:a16="http://schemas.microsoft.com/office/drawing/2014/main" id="{DA9045FB-5F06-356B-DC70-A1E366172779}"/>
              </a:ext>
            </a:extLst>
          </p:cNvPr>
          <p:cNvSpPr>
            <a:spLocks noGrp="1"/>
          </p:cNvSpPr>
          <p:nvPr>
            <p:ph type="title"/>
          </p:nvPr>
        </p:nvSpPr>
        <p:spPr/>
        <p:txBody>
          <a:bodyPr/>
          <a:lstStyle/>
          <a:p>
            <a:r>
              <a:rPr lang="sv-SE" dirty="0">
                <a:solidFill>
                  <a:schemeClr val="bg2"/>
                </a:solidFill>
                <a:latin typeface="Georgia" panose="02040502050405020303" pitchFamily="18" charset="0"/>
              </a:rPr>
              <a:t>Om specialistutbildningen</a:t>
            </a:r>
          </a:p>
        </p:txBody>
      </p:sp>
      <p:sp>
        <p:nvSpPr>
          <p:cNvPr id="8" name="Ellips 7">
            <a:extLst>
              <a:ext uri="{FF2B5EF4-FFF2-40B4-BE49-F238E27FC236}">
                <a16:creationId xmlns:a16="http://schemas.microsoft.com/office/drawing/2014/main" id="{22936B13-9B98-D9BA-A7C7-D5C3F0CEA51A}"/>
              </a:ext>
            </a:extLst>
          </p:cNvPr>
          <p:cNvSpPr/>
          <p:nvPr/>
        </p:nvSpPr>
        <p:spPr>
          <a:xfrm>
            <a:off x="231116" y="3562204"/>
            <a:ext cx="10801061" cy="1163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100464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B2F59DA1-E9B7-4FE4-AA22-A5EA5455611A}"/>
              </a:ext>
            </a:extLst>
          </p:cNvPr>
          <p:cNvSpPr>
            <a:spLocks noGrp="1"/>
          </p:cNvSpPr>
          <p:nvPr>
            <p:ph sz="quarter" idx="13"/>
          </p:nvPr>
        </p:nvSpPr>
        <p:spPr>
          <a:xfrm>
            <a:off x="724829" y="2172604"/>
            <a:ext cx="10511740" cy="3490564"/>
          </a:xfrm>
        </p:spPr>
        <p:txBody>
          <a:bodyPr/>
          <a:lstStyle/>
          <a:p>
            <a:pPr marL="0" indent="0">
              <a:buNone/>
            </a:pPr>
            <a:r>
              <a:rPr lang="sv-SE" sz="2400" dirty="0">
                <a:solidFill>
                  <a:schemeClr val="accent1"/>
                </a:solidFill>
                <a:latin typeface="Georgia" panose="02040502050405020303" pitchFamily="18" charset="0"/>
              </a:rPr>
              <a:t>Ni har nu kommit halvvägs med ert specialistkollegium och vi på IHPU blir mycket glada om ni fyller i en utvärdering igen. Detta för att vi ska kunna följa hur det nya upplägget av specialistkollegium fungerar samt ha möjlighet att utveckla innehållet vid behov.</a:t>
            </a:r>
          </a:p>
          <a:p>
            <a:pPr marL="0" indent="0">
              <a:buNone/>
            </a:pPr>
            <a:r>
              <a:rPr lang="sv-SE" sz="2400" dirty="0">
                <a:solidFill>
                  <a:schemeClr val="accent1"/>
                </a:solidFill>
                <a:latin typeface="Georgia" panose="02040502050405020303" pitchFamily="18" charset="0"/>
              </a:rPr>
              <a:t>Länk till utvärderingen hittas i dokumentet ”Utvärderingslänkar” och här:</a:t>
            </a:r>
          </a:p>
          <a:p>
            <a:pPr marL="0" indent="0">
              <a:buNone/>
            </a:pPr>
            <a:r>
              <a:rPr lang="sv-SE" sz="2400" u="sng" dirty="0">
                <a:solidFill>
                  <a:schemeClr val="accent1"/>
                </a:solidFill>
                <a:effectLst/>
                <a:latin typeface="Georgia" panose="02040502050405020303" pitchFamily="18"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https://ui.ungpd.com/Surveys/bfd8d052-8951-433f-b2d9-ace0aca4fa57</a:t>
            </a:r>
            <a:endParaRPr lang="sv-SE" sz="2400" u="sng" dirty="0">
              <a:solidFill>
                <a:schemeClr val="accent1"/>
              </a:solidFill>
              <a:effectLst/>
              <a:latin typeface="Georgia" panose="02040502050405020303" pitchFamily="18" charset="0"/>
              <a:ea typeface="Times New Roman" panose="02020603050405020304" pitchFamily="18" charset="0"/>
              <a:cs typeface="Times New Roman" panose="02020603050405020304" pitchFamily="18" charset="0"/>
            </a:endParaRPr>
          </a:p>
          <a:p>
            <a:pPr marL="0" indent="0">
              <a:buNone/>
            </a:pPr>
            <a:endParaRPr lang="sv-SE" sz="2400" dirty="0">
              <a:solidFill>
                <a:schemeClr val="accent1"/>
              </a:solidFill>
              <a:latin typeface="Georgia" panose="02040502050405020303" pitchFamily="18" charset="0"/>
            </a:endParaRPr>
          </a:p>
          <a:p>
            <a:pPr marL="0" indent="0">
              <a:buNone/>
            </a:pPr>
            <a:r>
              <a:rPr lang="sv-SE" sz="2400" dirty="0">
                <a:solidFill>
                  <a:schemeClr val="accent1"/>
                </a:solidFill>
                <a:latin typeface="Georgia" panose="02040502050405020303" pitchFamily="18" charset="0"/>
              </a:rPr>
              <a:t>/Tack på förhand från IHPU!</a:t>
            </a:r>
          </a:p>
        </p:txBody>
      </p:sp>
      <p:sp>
        <p:nvSpPr>
          <p:cNvPr id="4" name="Platshållare för bildnummer 3">
            <a:extLst>
              <a:ext uri="{FF2B5EF4-FFF2-40B4-BE49-F238E27FC236}">
                <a16:creationId xmlns:a16="http://schemas.microsoft.com/office/drawing/2014/main" id="{54B54266-B9C4-49EA-83BE-4CC2FAD4E4FD}"/>
              </a:ext>
            </a:extLst>
          </p:cNvPr>
          <p:cNvSpPr>
            <a:spLocks noGrp="1"/>
          </p:cNvSpPr>
          <p:nvPr>
            <p:ph type="sldNum" sz="quarter" idx="12"/>
          </p:nvPr>
        </p:nvSpPr>
        <p:spPr/>
        <p:txBody>
          <a:bodyPr/>
          <a:lstStyle/>
          <a:p>
            <a:fld id="{AE086683-F536-42AB-ABBC-F4803DFE8DBC}" type="slidenum">
              <a:rPr lang="sv-SE" smtClean="0"/>
              <a:pPr/>
              <a:t>50</a:t>
            </a:fld>
            <a:endParaRPr lang="sv-SE" dirty="0"/>
          </a:p>
        </p:txBody>
      </p:sp>
      <p:sp>
        <p:nvSpPr>
          <p:cNvPr id="5" name="Rubrik 4">
            <a:extLst>
              <a:ext uri="{FF2B5EF4-FFF2-40B4-BE49-F238E27FC236}">
                <a16:creationId xmlns:a16="http://schemas.microsoft.com/office/drawing/2014/main" id="{12CB5757-8D08-454D-9F45-B723BE8027E8}"/>
              </a:ext>
            </a:extLst>
          </p:cNvPr>
          <p:cNvSpPr>
            <a:spLocks noGrp="1"/>
          </p:cNvSpPr>
          <p:nvPr>
            <p:ph type="title"/>
          </p:nvPr>
        </p:nvSpPr>
        <p:spPr>
          <a:xfrm>
            <a:off x="724829" y="1018382"/>
            <a:ext cx="11340790" cy="760413"/>
          </a:xfrm>
        </p:spPr>
        <p:txBody>
          <a:bodyPr/>
          <a:lstStyle/>
          <a:p>
            <a:r>
              <a:rPr lang="sv-SE" sz="4000" dirty="0">
                <a:solidFill>
                  <a:schemeClr val="accent1"/>
                </a:solidFill>
                <a:latin typeface="Georgia" panose="02040502050405020303" pitchFamily="18" charset="0"/>
              </a:rPr>
              <a:t>Utvärdering efter träff 6</a:t>
            </a:r>
          </a:p>
        </p:txBody>
      </p:sp>
    </p:spTree>
    <p:extLst>
      <p:ext uri="{BB962C8B-B14F-4D97-AF65-F5344CB8AC3E}">
        <p14:creationId xmlns:p14="http://schemas.microsoft.com/office/powerpoint/2010/main" val="42929872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0DECF58D-4461-A614-EC8C-E56ED3EC42D0}"/>
              </a:ext>
            </a:extLst>
          </p:cNvPr>
          <p:cNvSpPr>
            <a:spLocks noGrp="1"/>
          </p:cNvSpPr>
          <p:nvPr>
            <p:ph sz="quarter" idx="13"/>
          </p:nvPr>
        </p:nvSpPr>
        <p:spPr>
          <a:xfrm>
            <a:off x="5668110" y="1018382"/>
            <a:ext cx="5936515" cy="3852862"/>
          </a:xfrm>
        </p:spPr>
        <p:txBody>
          <a:bodyPr/>
          <a:lstStyle/>
          <a:p>
            <a:r>
              <a:rPr lang="sv-SE" sz="2400" dirty="0">
                <a:latin typeface="Georgia" panose="02040502050405020303" pitchFamily="18" charset="0"/>
              </a:rPr>
              <a:t>Incheckning</a:t>
            </a:r>
          </a:p>
          <a:p>
            <a:r>
              <a:rPr lang="sv-SE" sz="2400" dirty="0">
                <a:latin typeface="Georgia" panose="02040502050405020303" pitchFamily="18" charset="0"/>
              </a:rPr>
              <a:t>Utvecklingsuppdraget</a:t>
            </a:r>
          </a:p>
          <a:p>
            <a:r>
              <a:rPr lang="sv-SE" sz="2400" dirty="0">
                <a:latin typeface="Georgia" panose="02040502050405020303" pitchFamily="18" charset="0"/>
              </a:rPr>
              <a:t>Genomgång av hemuppgift</a:t>
            </a:r>
          </a:p>
          <a:p>
            <a:r>
              <a:rPr lang="sv-SE" sz="2400" dirty="0">
                <a:latin typeface="Georgia" panose="02040502050405020303" pitchFamily="18" charset="0"/>
              </a:rPr>
              <a:t>Slutsummering</a:t>
            </a:r>
          </a:p>
        </p:txBody>
      </p:sp>
      <p:sp>
        <p:nvSpPr>
          <p:cNvPr id="4" name="Platshållare för bildnummer 3">
            <a:extLst>
              <a:ext uri="{FF2B5EF4-FFF2-40B4-BE49-F238E27FC236}">
                <a16:creationId xmlns:a16="http://schemas.microsoft.com/office/drawing/2014/main" id="{C1BFBABD-54B5-98C3-39A2-EF94073891A2}"/>
              </a:ext>
            </a:extLst>
          </p:cNvPr>
          <p:cNvSpPr>
            <a:spLocks noGrp="1"/>
          </p:cNvSpPr>
          <p:nvPr>
            <p:ph type="sldNum" sz="quarter" idx="12"/>
          </p:nvPr>
        </p:nvSpPr>
        <p:spPr/>
        <p:txBody>
          <a:bodyPr/>
          <a:lstStyle/>
          <a:p>
            <a:fld id="{AE086683-F536-42AB-ABBC-F4803DFE8DBC}" type="slidenum">
              <a:rPr lang="sv-SE" smtClean="0"/>
              <a:pPr/>
              <a:t>51</a:t>
            </a:fld>
            <a:endParaRPr lang="sv-SE" dirty="0"/>
          </a:p>
        </p:txBody>
      </p:sp>
      <p:sp>
        <p:nvSpPr>
          <p:cNvPr id="5" name="Rubrik 4">
            <a:extLst>
              <a:ext uri="{FF2B5EF4-FFF2-40B4-BE49-F238E27FC236}">
                <a16:creationId xmlns:a16="http://schemas.microsoft.com/office/drawing/2014/main" id="{DD2E842D-3634-0706-1073-C4631269018E}"/>
              </a:ext>
            </a:extLst>
          </p:cNvPr>
          <p:cNvSpPr>
            <a:spLocks noGrp="1"/>
          </p:cNvSpPr>
          <p:nvPr>
            <p:ph type="title"/>
          </p:nvPr>
        </p:nvSpPr>
        <p:spPr/>
        <p:txBody>
          <a:bodyPr/>
          <a:lstStyle/>
          <a:p>
            <a:r>
              <a:rPr lang="sv-SE" dirty="0">
                <a:latin typeface="Georgia" panose="02040502050405020303" pitchFamily="18" charset="0"/>
              </a:rPr>
              <a:t>Agenda för träff 7</a:t>
            </a:r>
          </a:p>
        </p:txBody>
      </p:sp>
    </p:spTree>
    <p:extLst>
      <p:ext uri="{BB962C8B-B14F-4D97-AF65-F5344CB8AC3E}">
        <p14:creationId xmlns:p14="http://schemas.microsoft.com/office/powerpoint/2010/main" val="1245407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B2F59DA1-E9B7-4FE4-AA22-A5EA5455611A}"/>
              </a:ext>
            </a:extLst>
          </p:cNvPr>
          <p:cNvSpPr>
            <a:spLocks noGrp="1"/>
          </p:cNvSpPr>
          <p:nvPr>
            <p:ph sz="quarter" idx="13"/>
          </p:nvPr>
        </p:nvSpPr>
        <p:spPr>
          <a:xfrm>
            <a:off x="595382" y="2024063"/>
            <a:ext cx="10641187" cy="3852862"/>
          </a:xfrm>
        </p:spPr>
        <p:txBody>
          <a:bodyPr/>
          <a:lstStyle/>
          <a:p>
            <a:r>
              <a:rPr lang="en-US" sz="2400" dirty="0" err="1">
                <a:solidFill>
                  <a:schemeClr val="bg2"/>
                </a:solidFill>
                <a:latin typeface="Georgia" panose="02040502050405020303" pitchFamily="18" charset="0"/>
              </a:rPr>
              <a:t>Arbetssituation</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kopplat</a:t>
            </a:r>
            <a:r>
              <a:rPr lang="en-US" sz="2400" dirty="0">
                <a:solidFill>
                  <a:schemeClr val="bg2"/>
                </a:solidFill>
                <a:latin typeface="Georgia" panose="02040502050405020303" pitchFamily="18" charset="0"/>
              </a:rPr>
              <a:t> till </a:t>
            </a:r>
            <a:r>
              <a:rPr lang="en-US" sz="2400" dirty="0" err="1">
                <a:solidFill>
                  <a:schemeClr val="bg2"/>
                </a:solidFill>
                <a:latin typeface="Georgia" panose="02040502050405020303" pitchFamily="18" charset="0"/>
              </a:rPr>
              <a:t>specialistrollen</a:t>
            </a:r>
            <a:endParaRPr lang="en-US" sz="2400" dirty="0">
              <a:solidFill>
                <a:schemeClr val="bg2"/>
              </a:solidFill>
              <a:latin typeface="Georgia" panose="02040502050405020303" pitchFamily="18" charset="0"/>
            </a:endParaRPr>
          </a:p>
          <a:p>
            <a:r>
              <a:rPr lang="en-US" sz="2400" dirty="0" err="1">
                <a:solidFill>
                  <a:schemeClr val="bg2"/>
                </a:solidFill>
                <a:latin typeface="Georgia" panose="02040502050405020303" pitchFamily="18" charset="0"/>
              </a:rPr>
              <a:t>Aktuellt</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läge</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i</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specialistutbildningen</a:t>
            </a:r>
            <a:endParaRPr lang="en-US" sz="2400" dirty="0">
              <a:solidFill>
                <a:schemeClr val="bg2"/>
              </a:solidFill>
              <a:latin typeface="Georgia" panose="02040502050405020303" pitchFamily="18" charset="0"/>
            </a:endParaRPr>
          </a:p>
          <a:p>
            <a:r>
              <a:rPr lang="en-US" sz="2400" dirty="0" err="1">
                <a:solidFill>
                  <a:schemeClr val="bg2"/>
                </a:solidFill>
                <a:latin typeface="Georgia" panose="02040502050405020303" pitchFamily="18" charset="0"/>
              </a:rPr>
              <a:t>Backspegel</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hur</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har</a:t>
            </a:r>
            <a:r>
              <a:rPr lang="en-US" sz="2400" dirty="0">
                <a:solidFill>
                  <a:schemeClr val="bg2"/>
                </a:solidFill>
                <a:latin typeface="Georgia" panose="02040502050405020303" pitchFamily="18" charset="0"/>
              </a:rPr>
              <a:t> det </a:t>
            </a:r>
            <a:r>
              <a:rPr lang="en-US" sz="2400" dirty="0" err="1">
                <a:solidFill>
                  <a:schemeClr val="bg2"/>
                </a:solidFill>
                <a:latin typeface="Georgia" panose="02040502050405020303" pitchFamily="18" charset="0"/>
              </a:rPr>
              <a:t>gått</a:t>
            </a:r>
            <a:r>
              <a:rPr lang="en-US" sz="2400" dirty="0">
                <a:solidFill>
                  <a:schemeClr val="bg2"/>
                </a:solidFill>
                <a:latin typeface="Georgia" panose="02040502050405020303" pitchFamily="18" charset="0"/>
              </a:rPr>
              <a:t> med det du tog med dig </a:t>
            </a:r>
            <a:r>
              <a:rPr lang="en-US" sz="2400" dirty="0" err="1">
                <a:solidFill>
                  <a:schemeClr val="bg2"/>
                </a:solidFill>
                <a:latin typeface="Georgia" panose="02040502050405020303" pitchFamily="18" charset="0"/>
              </a:rPr>
              <a:t>förra</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gången</a:t>
            </a:r>
            <a:r>
              <a:rPr lang="en-US" sz="2400" dirty="0">
                <a:solidFill>
                  <a:schemeClr val="bg2"/>
                </a:solidFill>
                <a:latin typeface="Georgia" panose="02040502050405020303" pitchFamily="18" charset="0"/>
              </a:rPr>
              <a:t>?</a:t>
            </a:r>
          </a:p>
          <a:p>
            <a:endParaRPr lang="sv-SE" sz="2400" dirty="0">
              <a:latin typeface="Georgia" panose="02040502050405020303" pitchFamily="18" charset="0"/>
            </a:endParaRPr>
          </a:p>
        </p:txBody>
      </p:sp>
      <p:sp>
        <p:nvSpPr>
          <p:cNvPr id="4" name="Platshållare för bildnummer 3">
            <a:extLst>
              <a:ext uri="{FF2B5EF4-FFF2-40B4-BE49-F238E27FC236}">
                <a16:creationId xmlns:a16="http://schemas.microsoft.com/office/drawing/2014/main" id="{54B54266-B9C4-49EA-83BE-4CC2FAD4E4FD}"/>
              </a:ext>
            </a:extLst>
          </p:cNvPr>
          <p:cNvSpPr>
            <a:spLocks noGrp="1"/>
          </p:cNvSpPr>
          <p:nvPr>
            <p:ph type="sldNum" sz="quarter" idx="12"/>
          </p:nvPr>
        </p:nvSpPr>
        <p:spPr/>
        <p:txBody>
          <a:bodyPr/>
          <a:lstStyle/>
          <a:p>
            <a:fld id="{AE086683-F536-42AB-ABBC-F4803DFE8DBC}" type="slidenum">
              <a:rPr lang="sv-SE" smtClean="0"/>
              <a:pPr/>
              <a:t>52</a:t>
            </a:fld>
            <a:endParaRPr lang="sv-SE" dirty="0"/>
          </a:p>
        </p:txBody>
      </p:sp>
      <p:sp>
        <p:nvSpPr>
          <p:cNvPr id="5" name="Rubrik 4">
            <a:extLst>
              <a:ext uri="{FF2B5EF4-FFF2-40B4-BE49-F238E27FC236}">
                <a16:creationId xmlns:a16="http://schemas.microsoft.com/office/drawing/2014/main" id="{12CB5757-8D08-454D-9F45-B723BE8027E8}"/>
              </a:ext>
            </a:extLst>
          </p:cNvPr>
          <p:cNvSpPr>
            <a:spLocks noGrp="1"/>
          </p:cNvSpPr>
          <p:nvPr>
            <p:ph type="title"/>
          </p:nvPr>
        </p:nvSpPr>
        <p:spPr/>
        <p:txBody>
          <a:bodyPr/>
          <a:lstStyle/>
          <a:p>
            <a:r>
              <a:rPr lang="sv-SE" dirty="0">
                <a:solidFill>
                  <a:schemeClr val="bg2"/>
                </a:solidFill>
                <a:latin typeface="Georgia" panose="02040502050405020303" pitchFamily="18" charset="0"/>
              </a:rPr>
              <a:t>Incheckning</a:t>
            </a:r>
          </a:p>
        </p:txBody>
      </p:sp>
    </p:spTree>
    <p:extLst>
      <p:ext uri="{BB962C8B-B14F-4D97-AF65-F5344CB8AC3E}">
        <p14:creationId xmlns:p14="http://schemas.microsoft.com/office/powerpoint/2010/main" val="20735195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B2F59DA1-E9B7-4FE4-AA22-A5EA5455611A}"/>
              </a:ext>
            </a:extLst>
          </p:cNvPr>
          <p:cNvSpPr>
            <a:spLocks noGrp="1"/>
          </p:cNvSpPr>
          <p:nvPr>
            <p:ph sz="quarter" idx="13"/>
          </p:nvPr>
        </p:nvSpPr>
        <p:spPr>
          <a:xfrm>
            <a:off x="595382" y="2024063"/>
            <a:ext cx="10641187" cy="3852862"/>
          </a:xfrm>
        </p:spPr>
        <p:txBody>
          <a:bodyPr/>
          <a:lstStyle/>
          <a:p>
            <a:r>
              <a:rPr lang="en-US" sz="2400" dirty="0" err="1">
                <a:solidFill>
                  <a:schemeClr val="bg2"/>
                </a:solidFill>
                <a:latin typeface="Georgia" panose="02040502050405020303" pitchFamily="18" charset="0"/>
              </a:rPr>
              <a:t>Genomgång</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och</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diskussion</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gällande</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utvecklingsuppdraget</a:t>
            </a:r>
            <a:endParaRPr lang="en-US" sz="2400" dirty="0">
              <a:solidFill>
                <a:schemeClr val="bg2"/>
              </a:solidFill>
              <a:latin typeface="Georgia" panose="02040502050405020303" pitchFamily="18" charset="0"/>
            </a:endParaRPr>
          </a:p>
          <a:p>
            <a:pPr lvl="1"/>
            <a:r>
              <a:rPr lang="en-US" sz="2000" dirty="0" err="1">
                <a:solidFill>
                  <a:schemeClr val="bg2"/>
                </a:solidFill>
                <a:latin typeface="Georgia" panose="02040502050405020303" pitchFamily="18" charset="0"/>
              </a:rPr>
              <a:t>Hjälp</a:t>
            </a:r>
            <a:r>
              <a:rPr lang="en-US" sz="2000" dirty="0">
                <a:solidFill>
                  <a:schemeClr val="bg2"/>
                </a:solidFill>
                <a:latin typeface="Georgia" panose="02040502050405020303" pitchFamily="18" charset="0"/>
              </a:rPr>
              <a:t> </a:t>
            </a:r>
            <a:r>
              <a:rPr lang="en-US" sz="2000" dirty="0" err="1">
                <a:solidFill>
                  <a:schemeClr val="bg2"/>
                </a:solidFill>
                <a:latin typeface="Georgia" panose="02040502050405020303" pitchFamily="18" charset="0"/>
              </a:rPr>
              <a:t>varandra</a:t>
            </a:r>
            <a:r>
              <a:rPr lang="en-US" sz="2000" dirty="0">
                <a:solidFill>
                  <a:schemeClr val="bg2"/>
                </a:solidFill>
                <a:latin typeface="Georgia" panose="02040502050405020303" pitchFamily="18" charset="0"/>
              </a:rPr>
              <a:t> med </a:t>
            </a:r>
            <a:r>
              <a:rPr lang="en-US" sz="2000" dirty="0" err="1">
                <a:solidFill>
                  <a:schemeClr val="bg2"/>
                </a:solidFill>
                <a:latin typeface="Georgia" panose="02040502050405020303" pitchFamily="18" charset="0"/>
              </a:rPr>
              <a:t>potentiella</a:t>
            </a:r>
            <a:r>
              <a:rPr lang="en-US" sz="2000" dirty="0">
                <a:solidFill>
                  <a:schemeClr val="bg2"/>
                </a:solidFill>
                <a:latin typeface="Georgia" panose="02040502050405020303" pitchFamily="18" charset="0"/>
              </a:rPr>
              <a:t> hinder </a:t>
            </a:r>
            <a:r>
              <a:rPr lang="en-US" sz="2000" dirty="0" err="1">
                <a:solidFill>
                  <a:schemeClr val="bg2"/>
                </a:solidFill>
                <a:latin typeface="Georgia" panose="02040502050405020303" pitchFamily="18" charset="0"/>
              </a:rPr>
              <a:t>och</a:t>
            </a:r>
            <a:r>
              <a:rPr lang="en-US" sz="2000" dirty="0">
                <a:solidFill>
                  <a:schemeClr val="bg2"/>
                </a:solidFill>
                <a:latin typeface="Georgia" panose="02040502050405020303" pitchFamily="18" charset="0"/>
              </a:rPr>
              <a:t> </a:t>
            </a:r>
            <a:r>
              <a:rPr lang="en-US" sz="2000" dirty="0" err="1">
                <a:solidFill>
                  <a:schemeClr val="bg2"/>
                </a:solidFill>
                <a:latin typeface="Georgia" panose="02040502050405020303" pitchFamily="18" charset="0"/>
              </a:rPr>
              <a:t>möjligheter</a:t>
            </a:r>
            <a:endParaRPr lang="en-US" sz="2000" dirty="0">
              <a:solidFill>
                <a:schemeClr val="bg2"/>
              </a:solidFill>
              <a:latin typeface="Georgia" panose="02040502050405020303" pitchFamily="18" charset="0"/>
            </a:endParaRPr>
          </a:p>
          <a:p>
            <a:pPr marL="457200" lvl="1" indent="0">
              <a:buNone/>
            </a:pPr>
            <a:endParaRPr lang="en-US" sz="2000" dirty="0">
              <a:solidFill>
                <a:schemeClr val="bg2"/>
              </a:solidFill>
              <a:latin typeface="Georgia" panose="02040502050405020303" pitchFamily="18" charset="0"/>
            </a:endParaRPr>
          </a:p>
          <a:p>
            <a:r>
              <a:rPr lang="en-US" sz="2400" dirty="0">
                <a:solidFill>
                  <a:schemeClr val="bg2"/>
                </a:solidFill>
                <a:latin typeface="Georgia" panose="02040502050405020303" pitchFamily="18" charset="0"/>
              </a:rPr>
              <a:t>Gruppen </a:t>
            </a:r>
            <a:r>
              <a:rPr lang="en-US" sz="2400" dirty="0" err="1">
                <a:solidFill>
                  <a:schemeClr val="bg2"/>
                </a:solidFill>
                <a:latin typeface="Georgia" panose="02040502050405020303" pitchFamily="18" charset="0"/>
              </a:rPr>
              <a:t>väljer</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upplägg</a:t>
            </a:r>
            <a:r>
              <a:rPr lang="en-US" sz="2400" dirty="0">
                <a:solidFill>
                  <a:schemeClr val="bg2"/>
                </a:solidFill>
                <a:latin typeface="Georgia" panose="02040502050405020303" pitchFamily="18" charset="0"/>
              </a:rPr>
              <a:t> för </a:t>
            </a:r>
            <a:r>
              <a:rPr lang="en-US" sz="2400" dirty="0" err="1">
                <a:solidFill>
                  <a:schemeClr val="bg2"/>
                </a:solidFill>
                <a:latin typeface="Georgia" panose="02040502050405020303" pitchFamily="18" charset="0"/>
              </a:rPr>
              <a:t>arbetet</a:t>
            </a:r>
            <a:r>
              <a:rPr lang="en-US" sz="2400" dirty="0">
                <a:solidFill>
                  <a:schemeClr val="bg2"/>
                </a:solidFill>
                <a:latin typeface="Georgia" panose="02040502050405020303" pitchFamily="18" charset="0"/>
              </a:rPr>
              <a:t>.</a:t>
            </a:r>
          </a:p>
          <a:p>
            <a:endParaRPr lang="sv-SE" sz="2400" dirty="0">
              <a:latin typeface="Georgia" panose="02040502050405020303" pitchFamily="18" charset="0"/>
            </a:endParaRPr>
          </a:p>
        </p:txBody>
      </p:sp>
      <p:sp>
        <p:nvSpPr>
          <p:cNvPr id="4" name="Platshållare för bildnummer 3">
            <a:extLst>
              <a:ext uri="{FF2B5EF4-FFF2-40B4-BE49-F238E27FC236}">
                <a16:creationId xmlns:a16="http://schemas.microsoft.com/office/drawing/2014/main" id="{54B54266-B9C4-49EA-83BE-4CC2FAD4E4FD}"/>
              </a:ext>
            </a:extLst>
          </p:cNvPr>
          <p:cNvSpPr>
            <a:spLocks noGrp="1"/>
          </p:cNvSpPr>
          <p:nvPr>
            <p:ph type="sldNum" sz="quarter" idx="12"/>
          </p:nvPr>
        </p:nvSpPr>
        <p:spPr/>
        <p:txBody>
          <a:bodyPr/>
          <a:lstStyle/>
          <a:p>
            <a:fld id="{AE086683-F536-42AB-ABBC-F4803DFE8DBC}" type="slidenum">
              <a:rPr lang="sv-SE" smtClean="0"/>
              <a:pPr/>
              <a:t>53</a:t>
            </a:fld>
            <a:endParaRPr lang="sv-SE" dirty="0"/>
          </a:p>
        </p:txBody>
      </p:sp>
      <p:sp>
        <p:nvSpPr>
          <p:cNvPr id="5" name="Rubrik 4">
            <a:extLst>
              <a:ext uri="{FF2B5EF4-FFF2-40B4-BE49-F238E27FC236}">
                <a16:creationId xmlns:a16="http://schemas.microsoft.com/office/drawing/2014/main" id="{12CB5757-8D08-454D-9F45-B723BE8027E8}"/>
              </a:ext>
            </a:extLst>
          </p:cNvPr>
          <p:cNvSpPr>
            <a:spLocks noGrp="1"/>
          </p:cNvSpPr>
          <p:nvPr>
            <p:ph type="title"/>
          </p:nvPr>
        </p:nvSpPr>
        <p:spPr/>
        <p:txBody>
          <a:bodyPr/>
          <a:lstStyle/>
          <a:p>
            <a:r>
              <a:rPr lang="sv-SE" dirty="0">
                <a:solidFill>
                  <a:schemeClr val="bg2"/>
                </a:solidFill>
                <a:latin typeface="Georgia" panose="02040502050405020303" pitchFamily="18" charset="0"/>
              </a:rPr>
              <a:t>Utvecklingsuppdraget</a:t>
            </a:r>
          </a:p>
        </p:txBody>
      </p:sp>
    </p:spTree>
    <p:extLst>
      <p:ext uri="{BB962C8B-B14F-4D97-AF65-F5344CB8AC3E}">
        <p14:creationId xmlns:p14="http://schemas.microsoft.com/office/powerpoint/2010/main" val="21649724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B2F59DA1-E9B7-4FE4-AA22-A5EA5455611A}"/>
              </a:ext>
            </a:extLst>
          </p:cNvPr>
          <p:cNvSpPr>
            <a:spLocks noGrp="1"/>
          </p:cNvSpPr>
          <p:nvPr>
            <p:ph sz="quarter" idx="13"/>
          </p:nvPr>
        </p:nvSpPr>
        <p:spPr>
          <a:xfrm>
            <a:off x="595382" y="2024063"/>
            <a:ext cx="10641187" cy="3852862"/>
          </a:xfrm>
        </p:spPr>
        <p:txBody>
          <a:bodyPr/>
          <a:lstStyle/>
          <a:p>
            <a:r>
              <a:rPr lang="en-US" sz="2400" dirty="0" err="1">
                <a:solidFill>
                  <a:schemeClr val="bg2"/>
                </a:solidFill>
                <a:latin typeface="Georgia" panose="02040502050405020303" pitchFamily="18" charset="0"/>
              </a:rPr>
              <a:t>Genomgång</a:t>
            </a:r>
            <a:r>
              <a:rPr lang="en-US" sz="2400" dirty="0">
                <a:solidFill>
                  <a:schemeClr val="bg2"/>
                </a:solidFill>
                <a:latin typeface="Georgia" panose="02040502050405020303" pitchFamily="18" charset="0"/>
              </a:rPr>
              <a:t> av </a:t>
            </a:r>
            <a:r>
              <a:rPr lang="en-US" sz="2400" dirty="0" err="1">
                <a:solidFill>
                  <a:schemeClr val="bg2"/>
                </a:solidFill>
                <a:latin typeface="Georgia" panose="02040502050405020303" pitchFamily="18" charset="0"/>
              </a:rPr>
              <a:t>hemuppgift</a:t>
            </a:r>
            <a:r>
              <a:rPr lang="en-US" sz="2400" dirty="0">
                <a:solidFill>
                  <a:schemeClr val="bg2"/>
                </a:solidFill>
                <a:latin typeface="Georgia" panose="02040502050405020303" pitchFamily="18" charset="0"/>
              </a:rPr>
              <a:t> 4</a:t>
            </a:r>
            <a:endParaRPr lang="sv-SE" sz="2400" dirty="0">
              <a:latin typeface="Georgia" panose="02040502050405020303" pitchFamily="18" charset="0"/>
            </a:endParaRPr>
          </a:p>
        </p:txBody>
      </p:sp>
      <p:sp>
        <p:nvSpPr>
          <p:cNvPr id="4" name="Platshållare för bildnummer 3">
            <a:extLst>
              <a:ext uri="{FF2B5EF4-FFF2-40B4-BE49-F238E27FC236}">
                <a16:creationId xmlns:a16="http://schemas.microsoft.com/office/drawing/2014/main" id="{54B54266-B9C4-49EA-83BE-4CC2FAD4E4FD}"/>
              </a:ext>
            </a:extLst>
          </p:cNvPr>
          <p:cNvSpPr>
            <a:spLocks noGrp="1"/>
          </p:cNvSpPr>
          <p:nvPr>
            <p:ph type="sldNum" sz="quarter" idx="12"/>
          </p:nvPr>
        </p:nvSpPr>
        <p:spPr/>
        <p:txBody>
          <a:bodyPr/>
          <a:lstStyle/>
          <a:p>
            <a:fld id="{AE086683-F536-42AB-ABBC-F4803DFE8DBC}" type="slidenum">
              <a:rPr lang="sv-SE" smtClean="0"/>
              <a:pPr/>
              <a:t>54</a:t>
            </a:fld>
            <a:endParaRPr lang="sv-SE" dirty="0"/>
          </a:p>
        </p:txBody>
      </p:sp>
      <p:sp>
        <p:nvSpPr>
          <p:cNvPr id="5" name="Rubrik 4">
            <a:extLst>
              <a:ext uri="{FF2B5EF4-FFF2-40B4-BE49-F238E27FC236}">
                <a16:creationId xmlns:a16="http://schemas.microsoft.com/office/drawing/2014/main" id="{12CB5757-8D08-454D-9F45-B723BE8027E8}"/>
              </a:ext>
            </a:extLst>
          </p:cNvPr>
          <p:cNvSpPr>
            <a:spLocks noGrp="1"/>
          </p:cNvSpPr>
          <p:nvPr>
            <p:ph type="title"/>
          </p:nvPr>
        </p:nvSpPr>
        <p:spPr/>
        <p:txBody>
          <a:bodyPr/>
          <a:lstStyle/>
          <a:p>
            <a:r>
              <a:rPr lang="sv-SE" dirty="0">
                <a:solidFill>
                  <a:schemeClr val="bg2"/>
                </a:solidFill>
                <a:latin typeface="Georgia" panose="02040502050405020303" pitchFamily="18" charset="0"/>
              </a:rPr>
              <a:t>Inför nästa gång</a:t>
            </a:r>
          </a:p>
        </p:txBody>
      </p:sp>
    </p:spTree>
    <p:extLst>
      <p:ext uri="{BB962C8B-B14F-4D97-AF65-F5344CB8AC3E}">
        <p14:creationId xmlns:p14="http://schemas.microsoft.com/office/powerpoint/2010/main" val="36372813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B2F59DA1-E9B7-4FE4-AA22-A5EA5455611A}"/>
              </a:ext>
            </a:extLst>
          </p:cNvPr>
          <p:cNvSpPr>
            <a:spLocks noGrp="1"/>
          </p:cNvSpPr>
          <p:nvPr>
            <p:ph sz="quarter" idx="13"/>
          </p:nvPr>
        </p:nvSpPr>
        <p:spPr>
          <a:xfrm>
            <a:off x="595382" y="2024063"/>
            <a:ext cx="10641187" cy="3852862"/>
          </a:xfrm>
        </p:spPr>
        <p:txBody>
          <a:bodyPr/>
          <a:lstStyle/>
          <a:p>
            <a:r>
              <a:rPr lang="en-US" sz="2400" dirty="0" err="1">
                <a:solidFill>
                  <a:schemeClr val="bg2"/>
                </a:solidFill>
                <a:latin typeface="Georgia" panose="02040502050405020303" pitchFamily="18" charset="0"/>
              </a:rPr>
              <a:t>Vad</a:t>
            </a:r>
            <a:r>
              <a:rPr lang="en-US" sz="2400" dirty="0">
                <a:solidFill>
                  <a:schemeClr val="bg2"/>
                </a:solidFill>
                <a:latin typeface="Georgia" panose="02040502050405020303" pitchFamily="18" charset="0"/>
              </a:rPr>
              <a:t> tar du med dig </a:t>
            </a:r>
            <a:r>
              <a:rPr lang="en-US" sz="2400" dirty="0" err="1">
                <a:solidFill>
                  <a:schemeClr val="bg2"/>
                </a:solidFill>
                <a:latin typeface="Georgia" panose="02040502050405020303" pitchFamily="18" charset="0"/>
              </a:rPr>
              <a:t>från</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idag</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relaterat</a:t>
            </a:r>
            <a:r>
              <a:rPr lang="en-US" sz="2400" dirty="0">
                <a:solidFill>
                  <a:schemeClr val="bg2"/>
                </a:solidFill>
                <a:latin typeface="Georgia" panose="02040502050405020303" pitchFamily="18" charset="0"/>
              </a:rPr>
              <a:t> till din </a:t>
            </a:r>
            <a:r>
              <a:rPr lang="en-US" sz="2400" dirty="0" err="1">
                <a:solidFill>
                  <a:schemeClr val="bg2"/>
                </a:solidFill>
                <a:latin typeface="Georgia" panose="02040502050405020303" pitchFamily="18" charset="0"/>
              </a:rPr>
              <a:t>egen</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utveckling</a:t>
            </a:r>
            <a:r>
              <a:rPr lang="en-US" sz="2400" dirty="0">
                <a:solidFill>
                  <a:schemeClr val="bg2"/>
                </a:solidFill>
                <a:latin typeface="Georgia" panose="02040502050405020303" pitchFamily="18" charset="0"/>
              </a:rPr>
              <a:t>? </a:t>
            </a:r>
          </a:p>
          <a:p>
            <a:pPr lvl="1"/>
            <a:r>
              <a:rPr lang="en-US" sz="2000" dirty="0">
                <a:solidFill>
                  <a:schemeClr val="bg2"/>
                </a:solidFill>
                <a:latin typeface="Georgia" panose="02040502050405020303" pitchFamily="18" charset="0"/>
              </a:rPr>
              <a:t>Finns det </a:t>
            </a:r>
            <a:r>
              <a:rPr lang="en-US" sz="2000" dirty="0" err="1">
                <a:solidFill>
                  <a:schemeClr val="bg2"/>
                </a:solidFill>
                <a:latin typeface="Georgia" panose="02040502050405020303" pitchFamily="18" charset="0"/>
              </a:rPr>
              <a:t>något</a:t>
            </a:r>
            <a:r>
              <a:rPr lang="en-US" sz="2000" dirty="0">
                <a:solidFill>
                  <a:schemeClr val="bg2"/>
                </a:solidFill>
                <a:latin typeface="Georgia" panose="02040502050405020303" pitchFamily="18" charset="0"/>
              </a:rPr>
              <a:t> </a:t>
            </a:r>
            <a:r>
              <a:rPr lang="en-US" sz="2000" dirty="0" err="1">
                <a:solidFill>
                  <a:schemeClr val="bg2"/>
                </a:solidFill>
                <a:latin typeface="Georgia" panose="02040502050405020303" pitchFamily="18" charset="0"/>
              </a:rPr>
              <a:t>som</a:t>
            </a:r>
            <a:r>
              <a:rPr lang="en-US" sz="2000" dirty="0">
                <a:solidFill>
                  <a:schemeClr val="bg2"/>
                </a:solidFill>
                <a:latin typeface="Georgia" panose="02040502050405020303" pitchFamily="18" charset="0"/>
              </a:rPr>
              <a:t> du </a:t>
            </a:r>
            <a:r>
              <a:rPr lang="en-US" sz="2000" dirty="0" err="1">
                <a:solidFill>
                  <a:schemeClr val="bg2"/>
                </a:solidFill>
                <a:latin typeface="Georgia" panose="02040502050405020303" pitchFamily="18" charset="0"/>
              </a:rPr>
              <a:t>kan</a:t>
            </a:r>
            <a:r>
              <a:rPr lang="en-US" sz="2000" dirty="0">
                <a:solidFill>
                  <a:schemeClr val="bg2"/>
                </a:solidFill>
                <a:latin typeface="Georgia" panose="02040502050405020303" pitchFamily="18" charset="0"/>
              </a:rPr>
              <a:t> </a:t>
            </a:r>
            <a:r>
              <a:rPr lang="en-US" sz="2000" dirty="0" err="1">
                <a:solidFill>
                  <a:schemeClr val="bg2"/>
                </a:solidFill>
                <a:latin typeface="Georgia" panose="02040502050405020303" pitchFamily="18" charset="0"/>
              </a:rPr>
              <a:t>göra</a:t>
            </a:r>
            <a:r>
              <a:rPr lang="en-US" sz="2000" dirty="0">
                <a:solidFill>
                  <a:schemeClr val="bg2"/>
                </a:solidFill>
                <a:latin typeface="Georgia" panose="02040502050405020303" pitchFamily="18" charset="0"/>
              </a:rPr>
              <a:t> </a:t>
            </a:r>
            <a:r>
              <a:rPr lang="en-US" sz="2000" dirty="0" err="1">
                <a:solidFill>
                  <a:schemeClr val="bg2"/>
                </a:solidFill>
                <a:latin typeface="Georgia" panose="02040502050405020303" pitchFamily="18" charset="0"/>
              </a:rPr>
              <a:t>innan</a:t>
            </a:r>
            <a:r>
              <a:rPr lang="en-US" sz="2000" dirty="0">
                <a:solidFill>
                  <a:schemeClr val="bg2"/>
                </a:solidFill>
                <a:latin typeface="Georgia" panose="02040502050405020303" pitchFamily="18" charset="0"/>
              </a:rPr>
              <a:t> </a:t>
            </a:r>
            <a:r>
              <a:rPr lang="en-US" sz="2000" dirty="0" err="1">
                <a:solidFill>
                  <a:schemeClr val="bg2"/>
                </a:solidFill>
                <a:latin typeface="Georgia" panose="02040502050405020303" pitchFamily="18" charset="0"/>
              </a:rPr>
              <a:t>nästa</a:t>
            </a:r>
            <a:r>
              <a:rPr lang="en-US" sz="2000" dirty="0">
                <a:solidFill>
                  <a:schemeClr val="bg2"/>
                </a:solidFill>
                <a:latin typeface="Georgia" panose="02040502050405020303" pitchFamily="18" charset="0"/>
              </a:rPr>
              <a:t> </a:t>
            </a:r>
            <a:r>
              <a:rPr lang="en-US" sz="2000" dirty="0" err="1">
                <a:solidFill>
                  <a:schemeClr val="bg2"/>
                </a:solidFill>
                <a:latin typeface="Georgia" panose="02040502050405020303" pitchFamily="18" charset="0"/>
              </a:rPr>
              <a:t>tillfälle</a:t>
            </a:r>
            <a:r>
              <a:rPr lang="en-US" sz="2000" dirty="0">
                <a:solidFill>
                  <a:schemeClr val="bg2"/>
                </a:solidFill>
                <a:latin typeface="Georgia" panose="02040502050405020303" pitchFamily="18" charset="0"/>
              </a:rPr>
              <a:t>?</a:t>
            </a:r>
            <a:endParaRPr lang="sv-SE" sz="2000" dirty="0">
              <a:latin typeface="Georgia" panose="02040502050405020303" pitchFamily="18" charset="0"/>
            </a:endParaRPr>
          </a:p>
        </p:txBody>
      </p:sp>
      <p:sp>
        <p:nvSpPr>
          <p:cNvPr id="4" name="Platshållare för bildnummer 3">
            <a:extLst>
              <a:ext uri="{FF2B5EF4-FFF2-40B4-BE49-F238E27FC236}">
                <a16:creationId xmlns:a16="http://schemas.microsoft.com/office/drawing/2014/main" id="{54B54266-B9C4-49EA-83BE-4CC2FAD4E4FD}"/>
              </a:ext>
            </a:extLst>
          </p:cNvPr>
          <p:cNvSpPr>
            <a:spLocks noGrp="1"/>
          </p:cNvSpPr>
          <p:nvPr>
            <p:ph type="sldNum" sz="quarter" idx="12"/>
          </p:nvPr>
        </p:nvSpPr>
        <p:spPr/>
        <p:txBody>
          <a:bodyPr/>
          <a:lstStyle/>
          <a:p>
            <a:fld id="{AE086683-F536-42AB-ABBC-F4803DFE8DBC}" type="slidenum">
              <a:rPr lang="sv-SE" smtClean="0"/>
              <a:pPr/>
              <a:t>55</a:t>
            </a:fld>
            <a:endParaRPr lang="sv-SE" dirty="0"/>
          </a:p>
        </p:txBody>
      </p:sp>
      <p:sp>
        <p:nvSpPr>
          <p:cNvPr id="5" name="Rubrik 4">
            <a:extLst>
              <a:ext uri="{FF2B5EF4-FFF2-40B4-BE49-F238E27FC236}">
                <a16:creationId xmlns:a16="http://schemas.microsoft.com/office/drawing/2014/main" id="{12CB5757-8D08-454D-9F45-B723BE8027E8}"/>
              </a:ext>
            </a:extLst>
          </p:cNvPr>
          <p:cNvSpPr>
            <a:spLocks noGrp="1"/>
          </p:cNvSpPr>
          <p:nvPr>
            <p:ph type="title"/>
          </p:nvPr>
        </p:nvSpPr>
        <p:spPr/>
        <p:txBody>
          <a:bodyPr/>
          <a:lstStyle/>
          <a:p>
            <a:r>
              <a:rPr lang="sv-SE" dirty="0">
                <a:solidFill>
                  <a:schemeClr val="bg2"/>
                </a:solidFill>
                <a:latin typeface="Georgia" panose="02040502050405020303" pitchFamily="18" charset="0"/>
              </a:rPr>
              <a:t>Slutsummering</a:t>
            </a:r>
          </a:p>
        </p:txBody>
      </p:sp>
    </p:spTree>
    <p:extLst>
      <p:ext uri="{BB962C8B-B14F-4D97-AF65-F5344CB8AC3E}">
        <p14:creationId xmlns:p14="http://schemas.microsoft.com/office/powerpoint/2010/main" val="22642999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0DECF58D-4461-A614-EC8C-E56ED3EC42D0}"/>
              </a:ext>
            </a:extLst>
          </p:cNvPr>
          <p:cNvSpPr>
            <a:spLocks noGrp="1"/>
          </p:cNvSpPr>
          <p:nvPr>
            <p:ph sz="quarter" idx="13"/>
          </p:nvPr>
        </p:nvSpPr>
        <p:spPr>
          <a:xfrm>
            <a:off x="5668110" y="1018382"/>
            <a:ext cx="5936515" cy="3852862"/>
          </a:xfrm>
        </p:spPr>
        <p:txBody>
          <a:bodyPr/>
          <a:lstStyle/>
          <a:p>
            <a:r>
              <a:rPr lang="sv-SE" sz="2400" dirty="0">
                <a:latin typeface="Georgia" panose="02040502050405020303" pitchFamily="18" charset="0"/>
              </a:rPr>
              <a:t>Incheckning</a:t>
            </a:r>
          </a:p>
          <a:p>
            <a:r>
              <a:rPr lang="sv-SE" sz="2400" dirty="0">
                <a:latin typeface="Georgia" panose="02040502050405020303" pitchFamily="18" charset="0"/>
              </a:rPr>
              <a:t>Presentationer av utvecklingsuppdrag</a:t>
            </a:r>
          </a:p>
          <a:p>
            <a:r>
              <a:rPr lang="sv-SE" sz="2400" dirty="0">
                <a:latin typeface="Georgia" panose="02040502050405020303" pitchFamily="18" charset="0"/>
              </a:rPr>
              <a:t>Feedback på presentationer</a:t>
            </a:r>
          </a:p>
          <a:p>
            <a:r>
              <a:rPr lang="sv-SE" sz="2400" dirty="0">
                <a:latin typeface="Georgia" panose="02040502050405020303" pitchFamily="18" charset="0"/>
              </a:rPr>
              <a:t>Sammanfattning av ledarskapsmomentet</a:t>
            </a:r>
          </a:p>
          <a:p>
            <a:r>
              <a:rPr lang="sv-SE" sz="2400" dirty="0">
                <a:latin typeface="Georgia" panose="02040502050405020303" pitchFamily="18" charset="0"/>
              </a:rPr>
              <a:t>Slutsummering</a:t>
            </a:r>
          </a:p>
        </p:txBody>
      </p:sp>
      <p:sp>
        <p:nvSpPr>
          <p:cNvPr id="4" name="Platshållare för bildnummer 3">
            <a:extLst>
              <a:ext uri="{FF2B5EF4-FFF2-40B4-BE49-F238E27FC236}">
                <a16:creationId xmlns:a16="http://schemas.microsoft.com/office/drawing/2014/main" id="{C1BFBABD-54B5-98C3-39A2-EF94073891A2}"/>
              </a:ext>
            </a:extLst>
          </p:cNvPr>
          <p:cNvSpPr>
            <a:spLocks noGrp="1"/>
          </p:cNvSpPr>
          <p:nvPr>
            <p:ph type="sldNum" sz="quarter" idx="12"/>
          </p:nvPr>
        </p:nvSpPr>
        <p:spPr/>
        <p:txBody>
          <a:bodyPr/>
          <a:lstStyle/>
          <a:p>
            <a:fld id="{AE086683-F536-42AB-ABBC-F4803DFE8DBC}" type="slidenum">
              <a:rPr lang="sv-SE" smtClean="0"/>
              <a:pPr/>
              <a:t>56</a:t>
            </a:fld>
            <a:endParaRPr lang="sv-SE" dirty="0"/>
          </a:p>
        </p:txBody>
      </p:sp>
      <p:sp>
        <p:nvSpPr>
          <p:cNvPr id="5" name="Rubrik 4">
            <a:extLst>
              <a:ext uri="{FF2B5EF4-FFF2-40B4-BE49-F238E27FC236}">
                <a16:creationId xmlns:a16="http://schemas.microsoft.com/office/drawing/2014/main" id="{DD2E842D-3634-0706-1073-C4631269018E}"/>
              </a:ext>
            </a:extLst>
          </p:cNvPr>
          <p:cNvSpPr>
            <a:spLocks noGrp="1"/>
          </p:cNvSpPr>
          <p:nvPr>
            <p:ph type="title"/>
          </p:nvPr>
        </p:nvSpPr>
        <p:spPr/>
        <p:txBody>
          <a:bodyPr/>
          <a:lstStyle/>
          <a:p>
            <a:r>
              <a:rPr lang="sv-SE" dirty="0">
                <a:latin typeface="Georgia" panose="02040502050405020303" pitchFamily="18" charset="0"/>
              </a:rPr>
              <a:t>Agenda för träff 8</a:t>
            </a:r>
          </a:p>
        </p:txBody>
      </p:sp>
    </p:spTree>
    <p:extLst>
      <p:ext uri="{BB962C8B-B14F-4D97-AF65-F5344CB8AC3E}">
        <p14:creationId xmlns:p14="http://schemas.microsoft.com/office/powerpoint/2010/main" val="27247927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B2F59DA1-E9B7-4FE4-AA22-A5EA5455611A}"/>
              </a:ext>
            </a:extLst>
          </p:cNvPr>
          <p:cNvSpPr>
            <a:spLocks noGrp="1"/>
          </p:cNvSpPr>
          <p:nvPr>
            <p:ph sz="quarter" idx="13"/>
          </p:nvPr>
        </p:nvSpPr>
        <p:spPr>
          <a:xfrm>
            <a:off x="595382" y="2024063"/>
            <a:ext cx="10641187" cy="3852862"/>
          </a:xfrm>
        </p:spPr>
        <p:txBody>
          <a:bodyPr/>
          <a:lstStyle/>
          <a:p>
            <a:r>
              <a:rPr lang="en-US" sz="2400" dirty="0" err="1">
                <a:solidFill>
                  <a:schemeClr val="bg2"/>
                </a:solidFill>
                <a:latin typeface="Georgia" panose="02040502050405020303" pitchFamily="18" charset="0"/>
              </a:rPr>
              <a:t>Arbetssituation</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kopplat</a:t>
            </a:r>
            <a:r>
              <a:rPr lang="en-US" sz="2400" dirty="0">
                <a:solidFill>
                  <a:schemeClr val="bg2"/>
                </a:solidFill>
                <a:latin typeface="Georgia" panose="02040502050405020303" pitchFamily="18" charset="0"/>
              </a:rPr>
              <a:t> till </a:t>
            </a:r>
            <a:r>
              <a:rPr lang="en-US" sz="2400" dirty="0" err="1">
                <a:solidFill>
                  <a:schemeClr val="bg2"/>
                </a:solidFill>
                <a:latin typeface="Georgia" panose="02040502050405020303" pitchFamily="18" charset="0"/>
              </a:rPr>
              <a:t>specialistrollen</a:t>
            </a:r>
            <a:endParaRPr lang="en-US" sz="2400" dirty="0">
              <a:solidFill>
                <a:schemeClr val="bg2"/>
              </a:solidFill>
              <a:latin typeface="Georgia" panose="02040502050405020303" pitchFamily="18" charset="0"/>
            </a:endParaRPr>
          </a:p>
          <a:p>
            <a:r>
              <a:rPr lang="en-US" sz="2400" dirty="0" err="1">
                <a:solidFill>
                  <a:schemeClr val="bg2"/>
                </a:solidFill>
                <a:latin typeface="Georgia" panose="02040502050405020303" pitchFamily="18" charset="0"/>
              </a:rPr>
              <a:t>Aktuellt</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läge</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i</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specialistutbildningen</a:t>
            </a:r>
            <a:endParaRPr lang="en-US" sz="2400" dirty="0">
              <a:solidFill>
                <a:schemeClr val="bg2"/>
              </a:solidFill>
              <a:latin typeface="Georgia" panose="02040502050405020303" pitchFamily="18" charset="0"/>
            </a:endParaRPr>
          </a:p>
          <a:p>
            <a:r>
              <a:rPr lang="en-US" sz="2400" dirty="0" err="1">
                <a:solidFill>
                  <a:schemeClr val="bg2"/>
                </a:solidFill>
                <a:latin typeface="Georgia" panose="02040502050405020303" pitchFamily="18" charset="0"/>
              </a:rPr>
              <a:t>Backspegel</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hur</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har</a:t>
            </a:r>
            <a:r>
              <a:rPr lang="en-US" sz="2400" dirty="0">
                <a:solidFill>
                  <a:schemeClr val="bg2"/>
                </a:solidFill>
                <a:latin typeface="Georgia" panose="02040502050405020303" pitchFamily="18" charset="0"/>
              </a:rPr>
              <a:t> det </a:t>
            </a:r>
            <a:r>
              <a:rPr lang="en-US" sz="2400" dirty="0" err="1">
                <a:solidFill>
                  <a:schemeClr val="bg2"/>
                </a:solidFill>
                <a:latin typeface="Georgia" panose="02040502050405020303" pitchFamily="18" charset="0"/>
              </a:rPr>
              <a:t>gått</a:t>
            </a:r>
            <a:r>
              <a:rPr lang="en-US" sz="2400" dirty="0">
                <a:solidFill>
                  <a:schemeClr val="bg2"/>
                </a:solidFill>
                <a:latin typeface="Georgia" panose="02040502050405020303" pitchFamily="18" charset="0"/>
              </a:rPr>
              <a:t> med det du tog med dig </a:t>
            </a:r>
            <a:r>
              <a:rPr lang="en-US" sz="2400" dirty="0" err="1">
                <a:solidFill>
                  <a:schemeClr val="bg2"/>
                </a:solidFill>
                <a:latin typeface="Georgia" panose="02040502050405020303" pitchFamily="18" charset="0"/>
              </a:rPr>
              <a:t>förra</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gången</a:t>
            </a:r>
            <a:r>
              <a:rPr lang="en-US" sz="2400" dirty="0">
                <a:solidFill>
                  <a:schemeClr val="bg2"/>
                </a:solidFill>
                <a:latin typeface="Georgia" panose="02040502050405020303" pitchFamily="18" charset="0"/>
              </a:rPr>
              <a:t>?</a:t>
            </a:r>
          </a:p>
          <a:p>
            <a:endParaRPr lang="sv-SE" sz="2400" dirty="0">
              <a:latin typeface="Georgia" panose="02040502050405020303" pitchFamily="18" charset="0"/>
            </a:endParaRPr>
          </a:p>
        </p:txBody>
      </p:sp>
      <p:sp>
        <p:nvSpPr>
          <p:cNvPr id="4" name="Platshållare för bildnummer 3">
            <a:extLst>
              <a:ext uri="{FF2B5EF4-FFF2-40B4-BE49-F238E27FC236}">
                <a16:creationId xmlns:a16="http://schemas.microsoft.com/office/drawing/2014/main" id="{54B54266-B9C4-49EA-83BE-4CC2FAD4E4FD}"/>
              </a:ext>
            </a:extLst>
          </p:cNvPr>
          <p:cNvSpPr>
            <a:spLocks noGrp="1"/>
          </p:cNvSpPr>
          <p:nvPr>
            <p:ph type="sldNum" sz="quarter" idx="12"/>
          </p:nvPr>
        </p:nvSpPr>
        <p:spPr/>
        <p:txBody>
          <a:bodyPr/>
          <a:lstStyle/>
          <a:p>
            <a:fld id="{AE086683-F536-42AB-ABBC-F4803DFE8DBC}" type="slidenum">
              <a:rPr lang="sv-SE" smtClean="0"/>
              <a:pPr/>
              <a:t>57</a:t>
            </a:fld>
            <a:endParaRPr lang="sv-SE" dirty="0"/>
          </a:p>
        </p:txBody>
      </p:sp>
      <p:sp>
        <p:nvSpPr>
          <p:cNvPr id="5" name="Rubrik 4">
            <a:extLst>
              <a:ext uri="{FF2B5EF4-FFF2-40B4-BE49-F238E27FC236}">
                <a16:creationId xmlns:a16="http://schemas.microsoft.com/office/drawing/2014/main" id="{12CB5757-8D08-454D-9F45-B723BE8027E8}"/>
              </a:ext>
            </a:extLst>
          </p:cNvPr>
          <p:cNvSpPr>
            <a:spLocks noGrp="1"/>
          </p:cNvSpPr>
          <p:nvPr>
            <p:ph type="title"/>
          </p:nvPr>
        </p:nvSpPr>
        <p:spPr/>
        <p:txBody>
          <a:bodyPr/>
          <a:lstStyle/>
          <a:p>
            <a:r>
              <a:rPr lang="sv-SE" dirty="0">
                <a:solidFill>
                  <a:schemeClr val="bg2"/>
                </a:solidFill>
                <a:latin typeface="Georgia" panose="02040502050405020303" pitchFamily="18" charset="0"/>
              </a:rPr>
              <a:t>Incheckning</a:t>
            </a:r>
          </a:p>
        </p:txBody>
      </p:sp>
    </p:spTree>
    <p:extLst>
      <p:ext uri="{BB962C8B-B14F-4D97-AF65-F5344CB8AC3E}">
        <p14:creationId xmlns:p14="http://schemas.microsoft.com/office/powerpoint/2010/main" val="25273974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B2F59DA1-E9B7-4FE4-AA22-A5EA5455611A}"/>
              </a:ext>
            </a:extLst>
          </p:cNvPr>
          <p:cNvSpPr>
            <a:spLocks noGrp="1"/>
          </p:cNvSpPr>
          <p:nvPr>
            <p:ph sz="quarter" idx="13"/>
          </p:nvPr>
        </p:nvSpPr>
        <p:spPr>
          <a:xfrm>
            <a:off x="595382" y="2024063"/>
            <a:ext cx="10641187" cy="3852862"/>
          </a:xfrm>
        </p:spPr>
        <p:txBody>
          <a:bodyPr/>
          <a:lstStyle/>
          <a:p>
            <a:r>
              <a:rPr lang="en-US" sz="2400" dirty="0">
                <a:solidFill>
                  <a:schemeClr val="bg2"/>
                </a:solidFill>
                <a:latin typeface="Georgia" panose="02040502050405020303" pitchFamily="18" charset="0"/>
              </a:rPr>
              <a:t>Ca 15 min presentation per </a:t>
            </a:r>
            <a:r>
              <a:rPr lang="en-US" sz="2400" dirty="0" err="1">
                <a:solidFill>
                  <a:schemeClr val="bg2"/>
                </a:solidFill>
                <a:latin typeface="Georgia" panose="02040502050405020303" pitchFamily="18" charset="0"/>
              </a:rPr>
              <a:t>deltagare</a:t>
            </a:r>
            <a:endParaRPr lang="en-US" sz="2400" dirty="0">
              <a:solidFill>
                <a:schemeClr val="bg2"/>
              </a:solidFill>
              <a:latin typeface="Georgia" panose="02040502050405020303" pitchFamily="18" charset="0"/>
            </a:endParaRPr>
          </a:p>
          <a:p>
            <a:r>
              <a:rPr lang="en-US" sz="2400" dirty="0" err="1">
                <a:solidFill>
                  <a:schemeClr val="bg2"/>
                </a:solidFill>
                <a:latin typeface="Georgia" panose="02040502050405020303" pitchFamily="18" charset="0"/>
              </a:rPr>
              <a:t>Diskussion</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och</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lärdomar</a:t>
            </a:r>
            <a:r>
              <a:rPr lang="en-US" sz="2400" dirty="0">
                <a:solidFill>
                  <a:schemeClr val="bg2"/>
                </a:solidFill>
                <a:latin typeface="Georgia" panose="02040502050405020303" pitchFamily="18" charset="0"/>
              </a:rPr>
              <a:t> av </a:t>
            </a:r>
            <a:r>
              <a:rPr lang="en-US" sz="2400" dirty="0" err="1">
                <a:solidFill>
                  <a:schemeClr val="bg2"/>
                </a:solidFill>
                <a:latin typeface="Georgia" panose="02040502050405020303" pitchFamily="18" charset="0"/>
              </a:rPr>
              <a:t>att</a:t>
            </a:r>
            <a:r>
              <a:rPr lang="en-US" sz="2400" dirty="0">
                <a:solidFill>
                  <a:schemeClr val="bg2"/>
                </a:solidFill>
                <a:latin typeface="Georgia" panose="02040502050405020303" pitchFamily="18" charset="0"/>
              </a:rPr>
              <a:t> ha </a:t>
            </a:r>
            <a:r>
              <a:rPr lang="en-US" sz="2400" dirty="0" err="1">
                <a:solidFill>
                  <a:schemeClr val="bg2"/>
                </a:solidFill>
                <a:latin typeface="Georgia" panose="02040502050405020303" pitchFamily="18" charset="0"/>
              </a:rPr>
              <a:t>genomfört</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utvecklingsuppdragen</a:t>
            </a:r>
            <a:endParaRPr lang="en-US" sz="2400" dirty="0">
              <a:solidFill>
                <a:schemeClr val="bg2"/>
              </a:solidFill>
              <a:latin typeface="Georgia" panose="02040502050405020303" pitchFamily="18" charset="0"/>
            </a:endParaRPr>
          </a:p>
          <a:p>
            <a:endParaRPr lang="en-US" sz="2400" dirty="0">
              <a:solidFill>
                <a:schemeClr val="bg2"/>
              </a:solidFill>
              <a:latin typeface="Georgia" panose="02040502050405020303" pitchFamily="18" charset="0"/>
            </a:endParaRPr>
          </a:p>
          <a:p>
            <a:endParaRPr lang="sv-SE" sz="2400" dirty="0">
              <a:latin typeface="Georgia" panose="02040502050405020303" pitchFamily="18" charset="0"/>
            </a:endParaRPr>
          </a:p>
        </p:txBody>
      </p:sp>
      <p:sp>
        <p:nvSpPr>
          <p:cNvPr id="4" name="Platshållare för bildnummer 3">
            <a:extLst>
              <a:ext uri="{FF2B5EF4-FFF2-40B4-BE49-F238E27FC236}">
                <a16:creationId xmlns:a16="http://schemas.microsoft.com/office/drawing/2014/main" id="{54B54266-B9C4-49EA-83BE-4CC2FAD4E4FD}"/>
              </a:ext>
            </a:extLst>
          </p:cNvPr>
          <p:cNvSpPr>
            <a:spLocks noGrp="1"/>
          </p:cNvSpPr>
          <p:nvPr>
            <p:ph type="sldNum" sz="quarter" idx="12"/>
          </p:nvPr>
        </p:nvSpPr>
        <p:spPr/>
        <p:txBody>
          <a:bodyPr/>
          <a:lstStyle/>
          <a:p>
            <a:fld id="{AE086683-F536-42AB-ABBC-F4803DFE8DBC}" type="slidenum">
              <a:rPr lang="sv-SE" smtClean="0"/>
              <a:pPr/>
              <a:t>58</a:t>
            </a:fld>
            <a:endParaRPr lang="sv-SE" dirty="0"/>
          </a:p>
        </p:txBody>
      </p:sp>
      <p:sp>
        <p:nvSpPr>
          <p:cNvPr id="5" name="Rubrik 4">
            <a:extLst>
              <a:ext uri="{FF2B5EF4-FFF2-40B4-BE49-F238E27FC236}">
                <a16:creationId xmlns:a16="http://schemas.microsoft.com/office/drawing/2014/main" id="{12CB5757-8D08-454D-9F45-B723BE8027E8}"/>
              </a:ext>
            </a:extLst>
          </p:cNvPr>
          <p:cNvSpPr>
            <a:spLocks noGrp="1"/>
          </p:cNvSpPr>
          <p:nvPr>
            <p:ph type="title"/>
          </p:nvPr>
        </p:nvSpPr>
        <p:spPr/>
        <p:txBody>
          <a:bodyPr/>
          <a:lstStyle/>
          <a:p>
            <a:r>
              <a:rPr lang="sv-SE" dirty="0">
                <a:solidFill>
                  <a:schemeClr val="bg2"/>
                </a:solidFill>
                <a:latin typeface="Georgia" panose="02040502050405020303" pitchFamily="18" charset="0"/>
              </a:rPr>
              <a:t>Presentationer av utvecklingsuppdraget</a:t>
            </a:r>
          </a:p>
        </p:txBody>
      </p:sp>
    </p:spTree>
    <p:extLst>
      <p:ext uri="{BB962C8B-B14F-4D97-AF65-F5344CB8AC3E}">
        <p14:creationId xmlns:p14="http://schemas.microsoft.com/office/powerpoint/2010/main" val="12984357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B2F59DA1-E9B7-4FE4-AA22-A5EA5455611A}"/>
              </a:ext>
            </a:extLst>
          </p:cNvPr>
          <p:cNvSpPr>
            <a:spLocks noGrp="1"/>
          </p:cNvSpPr>
          <p:nvPr>
            <p:ph sz="quarter" idx="13"/>
          </p:nvPr>
        </p:nvSpPr>
        <p:spPr>
          <a:xfrm>
            <a:off x="595382" y="2024063"/>
            <a:ext cx="10641187" cy="3852862"/>
          </a:xfrm>
        </p:spPr>
        <p:txBody>
          <a:bodyPr/>
          <a:lstStyle/>
          <a:p>
            <a:r>
              <a:rPr lang="en-US" sz="2400" dirty="0" err="1">
                <a:solidFill>
                  <a:schemeClr val="bg2"/>
                </a:solidFill>
                <a:latin typeface="Georgia" panose="02040502050405020303" pitchFamily="18" charset="0"/>
              </a:rPr>
              <a:t>Vad</a:t>
            </a:r>
            <a:r>
              <a:rPr lang="en-US" sz="2400" dirty="0">
                <a:solidFill>
                  <a:schemeClr val="bg2"/>
                </a:solidFill>
                <a:latin typeface="Georgia" panose="02040502050405020303" pitchFamily="18" charset="0"/>
              </a:rPr>
              <a:t> var bra?</a:t>
            </a:r>
          </a:p>
          <a:p>
            <a:r>
              <a:rPr lang="en-US" sz="2400" dirty="0" err="1">
                <a:solidFill>
                  <a:schemeClr val="bg2"/>
                </a:solidFill>
                <a:latin typeface="Georgia" panose="02040502050405020303" pitchFamily="18" charset="0"/>
              </a:rPr>
              <a:t>Vad</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kan</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utvecklas</a:t>
            </a:r>
            <a:r>
              <a:rPr lang="en-US" sz="2400" dirty="0">
                <a:solidFill>
                  <a:schemeClr val="bg2"/>
                </a:solidFill>
                <a:latin typeface="Georgia" panose="02040502050405020303" pitchFamily="18" charset="0"/>
              </a:rPr>
              <a:t>?</a:t>
            </a:r>
          </a:p>
          <a:p>
            <a:endParaRPr lang="en-US" sz="2400" dirty="0">
              <a:solidFill>
                <a:schemeClr val="bg2"/>
              </a:solidFill>
              <a:latin typeface="Georgia" panose="02040502050405020303" pitchFamily="18" charset="0"/>
            </a:endParaRPr>
          </a:p>
          <a:p>
            <a:r>
              <a:rPr lang="en-US" sz="2400" dirty="0">
                <a:solidFill>
                  <a:schemeClr val="bg2"/>
                </a:solidFill>
                <a:latin typeface="Georgia" panose="02040502050405020303" pitchFamily="18" charset="0"/>
              </a:rPr>
              <a:t>Detta </a:t>
            </a:r>
            <a:r>
              <a:rPr lang="en-US" sz="2400" dirty="0" err="1">
                <a:solidFill>
                  <a:schemeClr val="bg2"/>
                </a:solidFill>
                <a:latin typeface="Georgia" panose="02040502050405020303" pitchFamily="18" charset="0"/>
              </a:rPr>
              <a:t>görs</a:t>
            </a:r>
            <a:r>
              <a:rPr lang="en-US" sz="2400" dirty="0">
                <a:solidFill>
                  <a:schemeClr val="bg2"/>
                </a:solidFill>
                <a:latin typeface="Georgia" panose="02040502050405020303" pitchFamily="18" charset="0"/>
              </a:rPr>
              <a:t> med </a:t>
            </a:r>
            <a:r>
              <a:rPr lang="en-US" sz="2400" dirty="0" err="1">
                <a:solidFill>
                  <a:schemeClr val="bg2"/>
                </a:solidFill>
                <a:latin typeface="Georgia" panose="02040502050405020303" pitchFamily="18" charset="0"/>
              </a:rPr>
              <a:t>fördel</a:t>
            </a:r>
            <a:r>
              <a:rPr lang="en-US" sz="2400" dirty="0">
                <a:solidFill>
                  <a:schemeClr val="bg2"/>
                </a:solidFill>
                <a:latin typeface="Georgia" panose="02040502050405020303" pitchFamily="18" charset="0"/>
              </a:rPr>
              <a:t> i </a:t>
            </a:r>
            <a:r>
              <a:rPr lang="en-US" sz="2400" dirty="0" err="1">
                <a:solidFill>
                  <a:schemeClr val="bg2"/>
                </a:solidFill>
                <a:latin typeface="Georgia" panose="02040502050405020303" pitchFamily="18" charset="0"/>
              </a:rPr>
              <a:t>mindre</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grupp</a:t>
            </a:r>
            <a:endParaRPr lang="en-US" sz="2400" dirty="0">
              <a:solidFill>
                <a:schemeClr val="bg2"/>
              </a:solidFill>
              <a:latin typeface="Georgia" panose="02040502050405020303" pitchFamily="18" charset="0"/>
            </a:endParaRPr>
          </a:p>
          <a:p>
            <a:endParaRPr lang="en-US" sz="2400" dirty="0">
              <a:solidFill>
                <a:schemeClr val="bg2"/>
              </a:solidFill>
              <a:latin typeface="Georgia" panose="02040502050405020303" pitchFamily="18" charset="0"/>
            </a:endParaRPr>
          </a:p>
          <a:p>
            <a:endParaRPr lang="sv-SE" sz="2400" dirty="0">
              <a:latin typeface="Georgia" panose="02040502050405020303" pitchFamily="18" charset="0"/>
            </a:endParaRPr>
          </a:p>
        </p:txBody>
      </p:sp>
      <p:sp>
        <p:nvSpPr>
          <p:cNvPr id="4" name="Platshållare för bildnummer 3">
            <a:extLst>
              <a:ext uri="{FF2B5EF4-FFF2-40B4-BE49-F238E27FC236}">
                <a16:creationId xmlns:a16="http://schemas.microsoft.com/office/drawing/2014/main" id="{54B54266-B9C4-49EA-83BE-4CC2FAD4E4FD}"/>
              </a:ext>
            </a:extLst>
          </p:cNvPr>
          <p:cNvSpPr>
            <a:spLocks noGrp="1"/>
          </p:cNvSpPr>
          <p:nvPr>
            <p:ph type="sldNum" sz="quarter" idx="12"/>
          </p:nvPr>
        </p:nvSpPr>
        <p:spPr/>
        <p:txBody>
          <a:bodyPr/>
          <a:lstStyle/>
          <a:p>
            <a:fld id="{AE086683-F536-42AB-ABBC-F4803DFE8DBC}" type="slidenum">
              <a:rPr lang="sv-SE" smtClean="0"/>
              <a:pPr/>
              <a:t>59</a:t>
            </a:fld>
            <a:endParaRPr lang="sv-SE" dirty="0"/>
          </a:p>
        </p:txBody>
      </p:sp>
      <p:sp>
        <p:nvSpPr>
          <p:cNvPr id="5" name="Rubrik 4">
            <a:extLst>
              <a:ext uri="{FF2B5EF4-FFF2-40B4-BE49-F238E27FC236}">
                <a16:creationId xmlns:a16="http://schemas.microsoft.com/office/drawing/2014/main" id="{12CB5757-8D08-454D-9F45-B723BE8027E8}"/>
              </a:ext>
            </a:extLst>
          </p:cNvPr>
          <p:cNvSpPr>
            <a:spLocks noGrp="1"/>
          </p:cNvSpPr>
          <p:nvPr>
            <p:ph type="title"/>
          </p:nvPr>
        </p:nvSpPr>
        <p:spPr/>
        <p:txBody>
          <a:bodyPr/>
          <a:lstStyle/>
          <a:p>
            <a:r>
              <a:rPr lang="sv-SE" dirty="0">
                <a:solidFill>
                  <a:schemeClr val="bg2"/>
                </a:solidFill>
                <a:latin typeface="Georgia" panose="02040502050405020303" pitchFamily="18" charset="0"/>
              </a:rPr>
              <a:t>Feedback på framförandet i presentationerna</a:t>
            </a:r>
          </a:p>
        </p:txBody>
      </p:sp>
    </p:spTree>
    <p:extLst>
      <p:ext uri="{BB962C8B-B14F-4D97-AF65-F5344CB8AC3E}">
        <p14:creationId xmlns:p14="http://schemas.microsoft.com/office/powerpoint/2010/main" val="1682844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F2562ACB-99F6-6889-E16F-2923A3844F59}"/>
              </a:ext>
            </a:extLst>
          </p:cNvPr>
          <p:cNvSpPr>
            <a:spLocks noGrp="1"/>
          </p:cNvSpPr>
          <p:nvPr>
            <p:ph type="sldNum" sz="quarter" idx="12"/>
          </p:nvPr>
        </p:nvSpPr>
        <p:spPr/>
        <p:txBody>
          <a:bodyPr/>
          <a:lstStyle/>
          <a:p>
            <a:fld id="{AE086683-F536-42AB-ABBC-F4803DFE8DBC}" type="slidenum">
              <a:rPr lang="sv-SE" smtClean="0"/>
              <a:pPr/>
              <a:t>6</a:t>
            </a:fld>
            <a:endParaRPr lang="sv-SE" dirty="0"/>
          </a:p>
        </p:txBody>
      </p:sp>
      <p:sp>
        <p:nvSpPr>
          <p:cNvPr id="5" name="Rubrik 4">
            <a:extLst>
              <a:ext uri="{FF2B5EF4-FFF2-40B4-BE49-F238E27FC236}">
                <a16:creationId xmlns:a16="http://schemas.microsoft.com/office/drawing/2014/main" id="{DA9045FB-5F06-356B-DC70-A1E366172779}"/>
              </a:ext>
            </a:extLst>
          </p:cNvPr>
          <p:cNvSpPr>
            <a:spLocks noGrp="1"/>
          </p:cNvSpPr>
          <p:nvPr>
            <p:ph type="title"/>
          </p:nvPr>
        </p:nvSpPr>
        <p:spPr>
          <a:xfrm>
            <a:off x="595382" y="600868"/>
            <a:ext cx="10037692" cy="760413"/>
          </a:xfrm>
        </p:spPr>
        <p:txBody>
          <a:bodyPr/>
          <a:lstStyle/>
          <a:p>
            <a:r>
              <a:rPr lang="sv-SE" dirty="0">
                <a:solidFill>
                  <a:schemeClr val="bg2"/>
                </a:solidFill>
                <a:latin typeface="Georgia" panose="02040502050405020303" pitchFamily="18" charset="0"/>
              </a:rPr>
              <a:t>Vad är specialistkollegium?</a:t>
            </a:r>
          </a:p>
        </p:txBody>
      </p:sp>
      <p:pic>
        <p:nvPicPr>
          <p:cNvPr id="8" name="Picture 2">
            <a:extLst>
              <a:ext uri="{FF2B5EF4-FFF2-40B4-BE49-F238E27FC236}">
                <a16:creationId xmlns:a16="http://schemas.microsoft.com/office/drawing/2014/main" id="{22DA2FA2-1761-9BC8-CBF9-4BED907090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382" y="1649017"/>
            <a:ext cx="10814865" cy="3314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83336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B2F59DA1-E9B7-4FE4-AA22-A5EA5455611A}"/>
              </a:ext>
            </a:extLst>
          </p:cNvPr>
          <p:cNvSpPr>
            <a:spLocks noGrp="1"/>
          </p:cNvSpPr>
          <p:nvPr>
            <p:ph sz="quarter" idx="13"/>
          </p:nvPr>
        </p:nvSpPr>
        <p:spPr>
          <a:xfrm>
            <a:off x="595382" y="2024063"/>
            <a:ext cx="10641187" cy="3852862"/>
          </a:xfrm>
        </p:spPr>
        <p:txBody>
          <a:bodyPr/>
          <a:lstStyle/>
          <a:p>
            <a:r>
              <a:rPr lang="en-US" sz="2400" dirty="0" err="1">
                <a:solidFill>
                  <a:schemeClr val="bg2"/>
                </a:solidFill>
                <a:latin typeface="Georgia" panose="02040502050405020303" pitchFamily="18" charset="0"/>
              </a:rPr>
              <a:t>Sammanfattning</a:t>
            </a:r>
            <a:r>
              <a:rPr lang="en-US" sz="2400" dirty="0">
                <a:solidFill>
                  <a:schemeClr val="bg2"/>
                </a:solidFill>
                <a:latin typeface="Georgia" panose="02040502050405020303" pitchFamily="18" charset="0"/>
              </a:rPr>
              <a:t> av </a:t>
            </a:r>
            <a:r>
              <a:rPr lang="en-US" sz="2400" dirty="0" err="1">
                <a:solidFill>
                  <a:schemeClr val="bg2"/>
                </a:solidFill>
                <a:latin typeface="Georgia" panose="02040502050405020303" pitchFamily="18" charset="0"/>
              </a:rPr>
              <a:t>ledarskapsmomentet</a:t>
            </a:r>
            <a:endParaRPr lang="en-US" sz="2400" dirty="0">
              <a:solidFill>
                <a:schemeClr val="bg2"/>
              </a:solidFill>
              <a:latin typeface="Georgia" panose="02040502050405020303" pitchFamily="18" charset="0"/>
            </a:endParaRPr>
          </a:p>
          <a:p>
            <a:r>
              <a:rPr lang="en-US" sz="2400" dirty="0" err="1">
                <a:solidFill>
                  <a:schemeClr val="bg2"/>
                </a:solidFill>
                <a:latin typeface="Georgia" panose="02040502050405020303" pitchFamily="18" charset="0"/>
              </a:rPr>
              <a:t>Återknyt</a:t>
            </a:r>
            <a:r>
              <a:rPr lang="en-US" sz="2400" dirty="0">
                <a:solidFill>
                  <a:schemeClr val="bg2"/>
                </a:solidFill>
                <a:latin typeface="Georgia" panose="02040502050405020303" pitchFamily="18" charset="0"/>
              </a:rPr>
              <a:t> till </a:t>
            </a:r>
            <a:r>
              <a:rPr lang="en-US" sz="2400" dirty="0" err="1">
                <a:solidFill>
                  <a:schemeClr val="bg2"/>
                </a:solidFill>
                <a:latin typeface="Georgia" panose="02040502050405020303" pitchFamily="18" charset="0"/>
              </a:rPr>
              <a:t>individuella</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lärandemål</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framåt</a:t>
            </a:r>
            <a:endParaRPr lang="en-US" sz="2400" dirty="0">
              <a:solidFill>
                <a:schemeClr val="bg2"/>
              </a:solidFill>
              <a:latin typeface="Georgia" panose="02040502050405020303" pitchFamily="18" charset="0"/>
            </a:endParaRPr>
          </a:p>
          <a:p>
            <a:endParaRPr lang="en-US" sz="2400" dirty="0">
              <a:solidFill>
                <a:schemeClr val="bg2"/>
              </a:solidFill>
              <a:latin typeface="Georgia" panose="02040502050405020303" pitchFamily="18" charset="0"/>
            </a:endParaRPr>
          </a:p>
          <a:p>
            <a:endParaRPr lang="sv-SE" sz="2400" dirty="0">
              <a:latin typeface="Georgia" panose="02040502050405020303" pitchFamily="18" charset="0"/>
            </a:endParaRPr>
          </a:p>
        </p:txBody>
      </p:sp>
      <p:sp>
        <p:nvSpPr>
          <p:cNvPr id="4" name="Platshållare för bildnummer 3">
            <a:extLst>
              <a:ext uri="{FF2B5EF4-FFF2-40B4-BE49-F238E27FC236}">
                <a16:creationId xmlns:a16="http://schemas.microsoft.com/office/drawing/2014/main" id="{54B54266-B9C4-49EA-83BE-4CC2FAD4E4FD}"/>
              </a:ext>
            </a:extLst>
          </p:cNvPr>
          <p:cNvSpPr>
            <a:spLocks noGrp="1"/>
          </p:cNvSpPr>
          <p:nvPr>
            <p:ph type="sldNum" sz="quarter" idx="12"/>
          </p:nvPr>
        </p:nvSpPr>
        <p:spPr/>
        <p:txBody>
          <a:bodyPr/>
          <a:lstStyle/>
          <a:p>
            <a:fld id="{AE086683-F536-42AB-ABBC-F4803DFE8DBC}" type="slidenum">
              <a:rPr lang="sv-SE" smtClean="0"/>
              <a:pPr/>
              <a:t>60</a:t>
            </a:fld>
            <a:endParaRPr lang="sv-SE" dirty="0"/>
          </a:p>
        </p:txBody>
      </p:sp>
      <p:sp>
        <p:nvSpPr>
          <p:cNvPr id="5" name="Rubrik 4">
            <a:extLst>
              <a:ext uri="{FF2B5EF4-FFF2-40B4-BE49-F238E27FC236}">
                <a16:creationId xmlns:a16="http://schemas.microsoft.com/office/drawing/2014/main" id="{12CB5757-8D08-454D-9F45-B723BE8027E8}"/>
              </a:ext>
            </a:extLst>
          </p:cNvPr>
          <p:cNvSpPr>
            <a:spLocks noGrp="1"/>
          </p:cNvSpPr>
          <p:nvPr>
            <p:ph type="title"/>
          </p:nvPr>
        </p:nvSpPr>
        <p:spPr/>
        <p:txBody>
          <a:bodyPr/>
          <a:lstStyle/>
          <a:p>
            <a:r>
              <a:rPr lang="sv-SE" dirty="0">
                <a:solidFill>
                  <a:schemeClr val="bg2"/>
                </a:solidFill>
                <a:latin typeface="Georgia" panose="02040502050405020303" pitchFamily="18" charset="0"/>
              </a:rPr>
              <a:t>Sammanfattning</a:t>
            </a:r>
          </a:p>
        </p:txBody>
      </p:sp>
    </p:spTree>
    <p:extLst>
      <p:ext uri="{BB962C8B-B14F-4D97-AF65-F5344CB8AC3E}">
        <p14:creationId xmlns:p14="http://schemas.microsoft.com/office/powerpoint/2010/main" val="37910067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B2F59DA1-E9B7-4FE4-AA22-A5EA5455611A}"/>
              </a:ext>
            </a:extLst>
          </p:cNvPr>
          <p:cNvSpPr>
            <a:spLocks noGrp="1"/>
          </p:cNvSpPr>
          <p:nvPr>
            <p:ph sz="quarter" idx="13"/>
          </p:nvPr>
        </p:nvSpPr>
        <p:spPr>
          <a:xfrm>
            <a:off x="595382" y="2024063"/>
            <a:ext cx="10641187" cy="3852862"/>
          </a:xfrm>
        </p:spPr>
        <p:txBody>
          <a:bodyPr/>
          <a:lstStyle/>
          <a:p>
            <a:r>
              <a:rPr lang="en-US" sz="2400" dirty="0" err="1">
                <a:solidFill>
                  <a:schemeClr val="bg2"/>
                </a:solidFill>
                <a:latin typeface="Georgia" panose="02040502050405020303" pitchFamily="18" charset="0"/>
              </a:rPr>
              <a:t>Innehåll</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nästa</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gång</a:t>
            </a:r>
            <a:endParaRPr lang="en-US" sz="2400" dirty="0">
              <a:solidFill>
                <a:schemeClr val="bg2"/>
              </a:solidFill>
              <a:latin typeface="Georgia" panose="02040502050405020303" pitchFamily="18" charset="0"/>
            </a:endParaRPr>
          </a:p>
          <a:p>
            <a:r>
              <a:rPr lang="en-US" sz="2400" dirty="0" err="1">
                <a:solidFill>
                  <a:schemeClr val="bg2"/>
                </a:solidFill>
                <a:latin typeface="Georgia" panose="02040502050405020303" pitchFamily="18" charset="0"/>
              </a:rPr>
              <a:t>Eventuell</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hemuppgift</a:t>
            </a:r>
            <a:endParaRPr lang="sv-SE" sz="2400" dirty="0">
              <a:latin typeface="Georgia" panose="02040502050405020303" pitchFamily="18" charset="0"/>
            </a:endParaRPr>
          </a:p>
        </p:txBody>
      </p:sp>
      <p:sp>
        <p:nvSpPr>
          <p:cNvPr id="4" name="Platshållare för bildnummer 3">
            <a:extLst>
              <a:ext uri="{FF2B5EF4-FFF2-40B4-BE49-F238E27FC236}">
                <a16:creationId xmlns:a16="http://schemas.microsoft.com/office/drawing/2014/main" id="{54B54266-B9C4-49EA-83BE-4CC2FAD4E4FD}"/>
              </a:ext>
            </a:extLst>
          </p:cNvPr>
          <p:cNvSpPr>
            <a:spLocks noGrp="1"/>
          </p:cNvSpPr>
          <p:nvPr>
            <p:ph type="sldNum" sz="quarter" idx="12"/>
          </p:nvPr>
        </p:nvSpPr>
        <p:spPr/>
        <p:txBody>
          <a:bodyPr/>
          <a:lstStyle/>
          <a:p>
            <a:fld id="{AE086683-F536-42AB-ABBC-F4803DFE8DBC}" type="slidenum">
              <a:rPr lang="sv-SE" smtClean="0"/>
              <a:pPr/>
              <a:t>61</a:t>
            </a:fld>
            <a:endParaRPr lang="sv-SE" dirty="0"/>
          </a:p>
        </p:txBody>
      </p:sp>
      <p:sp>
        <p:nvSpPr>
          <p:cNvPr id="5" name="Rubrik 4">
            <a:extLst>
              <a:ext uri="{FF2B5EF4-FFF2-40B4-BE49-F238E27FC236}">
                <a16:creationId xmlns:a16="http://schemas.microsoft.com/office/drawing/2014/main" id="{12CB5757-8D08-454D-9F45-B723BE8027E8}"/>
              </a:ext>
            </a:extLst>
          </p:cNvPr>
          <p:cNvSpPr>
            <a:spLocks noGrp="1"/>
          </p:cNvSpPr>
          <p:nvPr>
            <p:ph type="title"/>
          </p:nvPr>
        </p:nvSpPr>
        <p:spPr/>
        <p:txBody>
          <a:bodyPr/>
          <a:lstStyle/>
          <a:p>
            <a:r>
              <a:rPr lang="sv-SE" dirty="0">
                <a:solidFill>
                  <a:schemeClr val="bg2"/>
                </a:solidFill>
                <a:latin typeface="Georgia" panose="02040502050405020303" pitchFamily="18" charset="0"/>
              </a:rPr>
              <a:t>Inför nästa gång</a:t>
            </a:r>
          </a:p>
        </p:txBody>
      </p:sp>
    </p:spTree>
    <p:extLst>
      <p:ext uri="{BB962C8B-B14F-4D97-AF65-F5344CB8AC3E}">
        <p14:creationId xmlns:p14="http://schemas.microsoft.com/office/powerpoint/2010/main" val="38381847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B2F59DA1-E9B7-4FE4-AA22-A5EA5455611A}"/>
              </a:ext>
            </a:extLst>
          </p:cNvPr>
          <p:cNvSpPr>
            <a:spLocks noGrp="1"/>
          </p:cNvSpPr>
          <p:nvPr>
            <p:ph sz="quarter" idx="13"/>
          </p:nvPr>
        </p:nvSpPr>
        <p:spPr>
          <a:xfrm>
            <a:off x="595382" y="2024063"/>
            <a:ext cx="10641187" cy="3852862"/>
          </a:xfrm>
        </p:spPr>
        <p:txBody>
          <a:bodyPr/>
          <a:lstStyle/>
          <a:p>
            <a:r>
              <a:rPr lang="en-US" sz="2400" dirty="0" err="1">
                <a:solidFill>
                  <a:schemeClr val="bg2"/>
                </a:solidFill>
                <a:latin typeface="Georgia" panose="02040502050405020303" pitchFamily="18" charset="0"/>
              </a:rPr>
              <a:t>Vad</a:t>
            </a:r>
            <a:r>
              <a:rPr lang="en-US" sz="2400" dirty="0">
                <a:solidFill>
                  <a:schemeClr val="bg2"/>
                </a:solidFill>
                <a:latin typeface="Georgia" panose="02040502050405020303" pitchFamily="18" charset="0"/>
              </a:rPr>
              <a:t> tar du med dig </a:t>
            </a:r>
            <a:r>
              <a:rPr lang="en-US" sz="2400" dirty="0" err="1">
                <a:solidFill>
                  <a:schemeClr val="bg2"/>
                </a:solidFill>
                <a:latin typeface="Georgia" panose="02040502050405020303" pitchFamily="18" charset="0"/>
              </a:rPr>
              <a:t>från</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idag</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relaterat</a:t>
            </a:r>
            <a:r>
              <a:rPr lang="en-US" sz="2400" dirty="0">
                <a:solidFill>
                  <a:schemeClr val="bg2"/>
                </a:solidFill>
                <a:latin typeface="Georgia" panose="02040502050405020303" pitchFamily="18" charset="0"/>
              </a:rPr>
              <a:t> till din </a:t>
            </a:r>
            <a:r>
              <a:rPr lang="en-US" sz="2400" dirty="0" err="1">
                <a:solidFill>
                  <a:schemeClr val="bg2"/>
                </a:solidFill>
                <a:latin typeface="Georgia" panose="02040502050405020303" pitchFamily="18" charset="0"/>
              </a:rPr>
              <a:t>egen</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utveckling</a:t>
            </a:r>
            <a:r>
              <a:rPr lang="en-US" sz="2400" dirty="0">
                <a:solidFill>
                  <a:schemeClr val="bg2"/>
                </a:solidFill>
                <a:latin typeface="Georgia" panose="02040502050405020303" pitchFamily="18" charset="0"/>
              </a:rPr>
              <a:t>? </a:t>
            </a:r>
          </a:p>
          <a:p>
            <a:pPr lvl="1"/>
            <a:r>
              <a:rPr lang="en-US" sz="2000" dirty="0">
                <a:solidFill>
                  <a:schemeClr val="bg2"/>
                </a:solidFill>
                <a:latin typeface="Georgia" panose="02040502050405020303" pitchFamily="18" charset="0"/>
              </a:rPr>
              <a:t>Finns det </a:t>
            </a:r>
            <a:r>
              <a:rPr lang="en-US" sz="2000" dirty="0" err="1">
                <a:solidFill>
                  <a:schemeClr val="bg2"/>
                </a:solidFill>
                <a:latin typeface="Georgia" panose="02040502050405020303" pitchFamily="18" charset="0"/>
              </a:rPr>
              <a:t>något</a:t>
            </a:r>
            <a:r>
              <a:rPr lang="en-US" sz="2000" dirty="0">
                <a:solidFill>
                  <a:schemeClr val="bg2"/>
                </a:solidFill>
                <a:latin typeface="Georgia" panose="02040502050405020303" pitchFamily="18" charset="0"/>
              </a:rPr>
              <a:t> </a:t>
            </a:r>
            <a:r>
              <a:rPr lang="en-US" sz="2000" dirty="0" err="1">
                <a:solidFill>
                  <a:schemeClr val="bg2"/>
                </a:solidFill>
                <a:latin typeface="Georgia" panose="02040502050405020303" pitchFamily="18" charset="0"/>
              </a:rPr>
              <a:t>som</a:t>
            </a:r>
            <a:r>
              <a:rPr lang="en-US" sz="2000" dirty="0">
                <a:solidFill>
                  <a:schemeClr val="bg2"/>
                </a:solidFill>
                <a:latin typeface="Georgia" panose="02040502050405020303" pitchFamily="18" charset="0"/>
              </a:rPr>
              <a:t> du </a:t>
            </a:r>
            <a:r>
              <a:rPr lang="en-US" sz="2000" dirty="0" err="1">
                <a:solidFill>
                  <a:schemeClr val="bg2"/>
                </a:solidFill>
                <a:latin typeface="Georgia" panose="02040502050405020303" pitchFamily="18" charset="0"/>
              </a:rPr>
              <a:t>kan</a:t>
            </a:r>
            <a:r>
              <a:rPr lang="en-US" sz="2000" dirty="0">
                <a:solidFill>
                  <a:schemeClr val="bg2"/>
                </a:solidFill>
                <a:latin typeface="Georgia" panose="02040502050405020303" pitchFamily="18" charset="0"/>
              </a:rPr>
              <a:t> </a:t>
            </a:r>
            <a:r>
              <a:rPr lang="en-US" sz="2000" dirty="0" err="1">
                <a:solidFill>
                  <a:schemeClr val="bg2"/>
                </a:solidFill>
                <a:latin typeface="Georgia" panose="02040502050405020303" pitchFamily="18" charset="0"/>
              </a:rPr>
              <a:t>göra</a:t>
            </a:r>
            <a:r>
              <a:rPr lang="en-US" sz="2000" dirty="0">
                <a:solidFill>
                  <a:schemeClr val="bg2"/>
                </a:solidFill>
                <a:latin typeface="Georgia" panose="02040502050405020303" pitchFamily="18" charset="0"/>
              </a:rPr>
              <a:t> </a:t>
            </a:r>
            <a:r>
              <a:rPr lang="en-US" sz="2000" dirty="0" err="1">
                <a:solidFill>
                  <a:schemeClr val="bg2"/>
                </a:solidFill>
                <a:latin typeface="Georgia" panose="02040502050405020303" pitchFamily="18" charset="0"/>
              </a:rPr>
              <a:t>innan</a:t>
            </a:r>
            <a:r>
              <a:rPr lang="en-US" sz="2000" dirty="0">
                <a:solidFill>
                  <a:schemeClr val="bg2"/>
                </a:solidFill>
                <a:latin typeface="Georgia" panose="02040502050405020303" pitchFamily="18" charset="0"/>
              </a:rPr>
              <a:t> </a:t>
            </a:r>
            <a:r>
              <a:rPr lang="en-US" sz="2000" dirty="0" err="1">
                <a:solidFill>
                  <a:schemeClr val="bg2"/>
                </a:solidFill>
                <a:latin typeface="Georgia" panose="02040502050405020303" pitchFamily="18" charset="0"/>
              </a:rPr>
              <a:t>nästa</a:t>
            </a:r>
            <a:r>
              <a:rPr lang="en-US" sz="2000" dirty="0">
                <a:solidFill>
                  <a:schemeClr val="bg2"/>
                </a:solidFill>
                <a:latin typeface="Georgia" panose="02040502050405020303" pitchFamily="18" charset="0"/>
              </a:rPr>
              <a:t> </a:t>
            </a:r>
            <a:r>
              <a:rPr lang="en-US" sz="2000" dirty="0" err="1">
                <a:solidFill>
                  <a:schemeClr val="bg2"/>
                </a:solidFill>
                <a:latin typeface="Georgia" panose="02040502050405020303" pitchFamily="18" charset="0"/>
              </a:rPr>
              <a:t>tillfälle</a:t>
            </a:r>
            <a:r>
              <a:rPr lang="en-US" sz="2000" dirty="0">
                <a:solidFill>
                  <a:schemeClr val="bg2"/>
                </a:solidFill>
                <a:latin typeface="Georgia" panose="02040502050405020303" pitchFamily="18" charset="0"/>
              </a:rPr>
              <a:t>?</a:t>
            </a:r>
            <a:endParaRPr lang="sv-SE" sz="2000" dirty="0">
              <a:latin typeface="Georgia" panose="02040502050405020303" pitchFamily="18" charset="0"/>
            </a:endParaRPr>
          </a:p>
        </p:txBody>
      </p:sp>
      <p:sp>
        <p:nvSpPr>
          <p:cNvPr id="4" name="Platshållare för bildnummer 3">
            <a:extLst>
              <a:ext uri="{FF2B5EF4-FFF2-40B4-BE49-F238E27FC236}">
                <a16:creationId xmlns:a16="http://schemas.microsoft.com/office/drawing/2014/main" id="{54B54266-B9C4-49EA-83BE-4CC2FAD4E4FD}"/>
              </a:ext>
            </a:extLst>
          </p:cNvPr>
          <p:cNvSpPr>
            <a:spLocks noGrp="1"/>
          </p:cNvSpPr>
          <p:nvPr>
            <p:ph type="sldNum" sz="quarter" idx="12"/>
          </p:nvPr>
        </p:nvSpPr>
        <p:spPr/>
        <p:txBody>
          <a:bodyPr/>
          <a:lstStyle/>
          <a:p>
            <a:fld id="{AE086683-F536-42AB-ABBC-F4803DFE8DBC}" type="slidenum">
              <a:rPr lang="sv-SE" smtClean="0"/>
              <a:pPr/>
              <a:t>62</a:t>
            </a:fld>
            <a:endParaRPr lang="sv-SE" dirty="0"/>
          </a:p>
        </p:txBody>
      </p:sp>
      <p:sp>
        <p:nvSpPr>
          <p:cNvPr id="5" name="Rubrik 4">
            <a:extLst>
              <a:ext uri="{FF2B5EF4-FFF2-40B4-BE49-F238E27FC236}">
                <a16:creationId xmlns:a16="http://schemas.microsoft.com/office/drawing/2014/main" id="{12CB5757-8D08-454D-9F45-B723BE8027E8}"/>
              </a:ext>
            </a:extLst>
          </p:cNvPr>
          <p:cNvSpPr>
            <a:spLocks noGrp="1"/>
          </p:cNvSpPr>
          <p:nvPr>
            <p:ph type="title"/>
          </p:nvPr>
        </p:nvSpPr>
        <p:spPr/>
        <p:txBody>
          <a:bodyPr/>
          <a:lstStyle/>
          <a:p>
            <a:r>
              <a:rPr lang="sv-SE" dirty="0">
                <a:solidFill>
                  <a:schemeClr val="bg2"/>
                </a:solidFill>
                <a:latin typeface="Georgia" panose="02040502050405020303" pitchFamily="18" charset="0"/>
              </a:rPr>
              <a:t>Slutsummering</a:t>
            </a:r>
          </a:p>
        </p:txBody>
      </p:sp>
    </p:spTree>
    <p:extLst>
      <p:ext uri="{BB962C8B-B14F-4D97-AF65-F5344CB8AC3E}">
        <p14:creationId xmlns:p14="http://schemas.microsoft.com/office/powerpoint/2010/main" val="31665475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0DECF58D-4461-A614-EC8C-E56ED3EC42D0}"/>
              </a:ext>
            </a:extLst>
          </p:cNvPr>
          <p:cNvSpPr>
            <a:spLocks noGrp="1"/>
          </p:cNvSpPr>
          <p:nvPr>
            <p:ph sz="quarter" idx="13"/>
          </p:nvPr>
        </p:nvSpPr>
        <p:spPr>
          <a:xfrm>
            <a:off x="5668110" y="1018382"/>
            <a:ext cx="5936515" cy="3852862"/>
          </a:xfrm>
        </p:spPr>
        <p:txBody>
          <a:bodyPr/>
          <a:lstStyle/>
          <a:p>
            <a:r>
              <a:rPr lang="sv-SE" sz="2400" dirty="0">
                <a:latin typeface="Georgia" panose="02040502050405020303" pitchFamily="18" charset="0"/>
              </a:rPr>
              <a:t>Incheckning</a:t>
            </a:r>
          </a:p>
          <a:p>
            <a:r>
              <a:rPr lang="sv-SE" sz="2400" dirty="0">
                <a:latin typeface="Georgia" panose="02040502050405020303" pitchFamily="18" charset="0"/>
              </a:rPr>
              <a:t>Verksamhetsnära och professionsrelaterade dilemman</a:t>
            </a:r>
          </a:p>
          <a:p>
            <a:r>
              <a:rPr lang="sv-SE" sz="2400" dirty="0">
                <a:latin typeface="Georgia" panose="02040502050405020303" pitchFamily="18" charset="0"/>
              </a:rPr>
              <a:t>Slutsummering</a:t>
            </a:r>
          </a:p>
        </p:txBody>
      </p:sp>
      <p:sp>
        <p:nvSpPr>
          <p:cNvPr id="4" name="Platshållare för bildnummer 3">
            <a:extLst>
              <a:ext uri="{FF2B5EF4-FFF2-40B4-BE49-F238E27FC236}">
                <a16:creationId xmlns:a16="http://schemas.microsoft.com/office/drawing/2014/main" id="{C1BFBABD-54B5-98C3-39A2-EF94073891A2}"/>
              </a:ext>
            </a:extLst>
          </p:cNvPr>
          <p:cNvSpPr>
            <a:spLocks noGrp="1"/>
          </p:cNvSpPr>
          <p:nvPr>
            <p:ph type="sldNum" sz="quarter" idx="12"/>
          </p:nvPr>
        </p:nvSpPr>
        <p:spPr/>
        <p:txBody>
          <a:bodyPr/>
          <a:lstStyle/>
          <a:p>
            <a:fld id="{AE086683-F536-42AB-ABBC-F4803DFE8DBC}" type="slidenum">
              <a:rPr lang="sv-SE" smtClean="0"/>
              <a:pPr/>
              <a:t>63</a:t>
            </a:fld>
            <a:endParaRPr lang="sv-SE" dirty="0"/>
          </a:p>
        </p:txBody>
      </p:sp>
      <p:sp>
        <p:nvSpPr>
          <p:cNvPr id="5" name="Rubrik 4">
            <a:extLst>
              <a:ext uri="{FF2B5EF4-FFF2-40B4-BE49-F238E27FC236}">
                <a16:creationId xmlns:a16="http://schemas.microsoft.com/office/drawing/2014/main" id="{DD2E842D-3634-0706-1073-C4631269018E}"/>
              </a:ext>
            </a:extLst>
          </p:cNvPr>
          <p:cNvSpPr>
            <a:spLocks noGrp="1"/>
          </p:cNvSpPr>
          <p:nvPr>
            <p:ph type="title"/>
          </p:nvPr>
        </p:nvSpPr>
        <p:spPr/>
        <p:txBody>
          <a:bodyPr/>
          <a:lstStyle/>
          <a:p>
            <a:r>
              <a:rPr lang="sv-SE" dirty="0">
                <a:latin typeface="Georgia" panose="02040502050405020303" pitchFamily="18" charset="0"/>
              </a:rPr>
              <a:t>Agenda för träff 9 &amp; 10</a:t>
            </a:r>
          </a:p>
        </p:txBody>
      </p:sp>
    </p:spTree>
    <p:extLst>
      <p:ext uri="{BB962C8B-B14F-4D97-AF65-F5344CB8AC3E}">
        <p14:creationId xmlns:p14="http://schemas.microsoft.com/office/powerpoint/2010/main" val="6735622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B2F59DA1-E9B7-4FE4-AA22-A5EA5455611A}"/>
              </a:ext>
            </a:extLst>
          </p:cNvPr>
          <p:cNvSpPr>
            <a:spLocks noGrp="1"/>
          </p:cNvSpPr>
          <p:nvPr>
            <p:ph sz="quarter" idx="13"/>
          </p:nvPr>
        </p:nvSpPr>
        <p:spPr>
          <a:xfrm>
            <a:off x="595382" y="2024063"/>
            <a:ext cx="10641187" cy="3852862"/>
          </a:xfrm>
        </p:spPr>
        <p:txBody>
          <a:bodyPr/>
          <a:lstStyle/>
          <a:p>
            <a:r>
              <a:rPr lang="en-US" sz="2400" dirty="0" err="1">
                <a:solidFill>
                  <a:schemeClr val="bg2"/>
                </a:solidFill>
                <a:latin typeface="Georgia" panose="02040502050405020303" pitchFamily="18" charset="0"/>
              </a:rPr>
              <a:t>Arbetssituation</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kopplat</a:t>
            </a:r>
            <a:r>
              <a:rPr lang="en-US" sz="2400" dirty="0">
                <a:solidFill>
                  <a:schemeClr val="bg2"/>
                </a:solidFill>
                <a:latin typeface="Georgia" panose="02040502050405020303" pitchFamily="18" charset="0"/>
              </a:rPr>
              <a:t> till </a:t>
            </a:r>
            <a:r>
              <a:rPr lang="en-US" sz="2400" dirty="0" err="1">
                <a:solidFill>
                  <a:schemeClr val="bg2"/>
                </a:solidFill>
                <a:latin typeface="Georgia" panose="02040502050405020303" pitchFamily="18" charset="0"/>
              </a:rPr>
              <a:t>specialistrollen</a:t>
            </a:r>
            <a:endParaRPr lang="en-US" sz="2400" dirty="0">
              <a:solidFill>
                <a:schemeClr val="bg2"/>
              </a:solidFill>
              <a:latin typeface="Georgia" panose="02040502050405020303" pitchFamily="18" charset="0"/>
            </a:endParaRPr>
          </a:p>
          <a:p>
            <a:r>
              <a:rPr lang="en-US" sz="2400" dirty="0" err="1">
                <a:solidFill>
                  <a:schemeClr val="bg2"/>
                </a:solidFill>
                <a:latin typeface="Georgia" panose="02040502050405020303" pitchFamily="18" charset="0"/>
              </a:rPr>
              <a:t>Aktuellt</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läge</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i</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specialistutbildningen</a:t>
            </a:r>
            <a:endParaRPr lang="en-US" sz="2400" dirty="0">
              <a:solidFill>
                <a:schemeClr val="bg2"/>
              </a:solidFill>
              <a:latin typeface="Georgia" panose="02040502050405020303" pitchFamily="18" charset="0"/>
            </a:endParaRPr>
          </a:p>
          <a:p>
            <a:r>
              <a:rPr lang="en-US" sz="2400" dirty="0" err="1">
                <a:solidFill>
                  <a:schemeClr val="bg2"/>
                </a:solidFill>
                <a:latin typeface="Georgia" panose="02040502050405020303" pitchFamily="18" charset="0"/>
              </a:rPr>
              <a:t>Backspegel</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hur</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har</a:t>
            </a:r>
            <a:r>
              <a:rPr lang="en-US" sz="2400" dirty="0">
                <a:solidFill>
                  <a:schemeClr val="bg2"/>
                </a:solidFill>
                <a:latin typeface="Georgia" panose="02040502050405020303" pitchFamily="18" charset="0"/>
              </a:rPr>
              <a:t> det </a:t>
            </a:r>
            <a:r>
              <a:rPr lang="en-US" sz="2400" dirty="0" err="1">
                <a:solidFill>
                  <a:schemeClr val="bg2"/>
                </a:solidFill>
                <a:latin typeface="Georgia" panose="02040502050405020303" pitchFamily="18" charset="0"/>
              </a:rPr>
              <a:t>gått</a:t>
            </a:r>
            <a:r>
              <a:rPr lang="en-US" sz="2400" dirty="0">
                <a:solidFill>
                  <a:schemeClr val="bg2"/>
                </a:solidFill>
                <a:latin typeface="Georgia" panose="02040502050405020303" pitchFamily="18" charset="0"/>
              </a:rPr>
              <a:t> med det du tog med dig </a:t>
            </a:r>
            <a:r>
              <a:rPr lang="en-US" sz="2400" dirty="0" err="1">
                <a:solidFill>
                  <a:schemeClr val="bg2"/>
                </a:solidFill>
                <a:latin typeface="Georgia" panose="02040502050405020303" pitchFamily="18" charset="0"/>
              </a:rPr>
              <a:t>förra</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gången</a:t>
            </a:r>
            <a:r>
              <a:rPr lang="en-US" sz="2400" dirty="0">
                <a:solidFill>
                  <a:schemeClr val="bg2"/>
                </a:solidFill>
                <a:latin typeface="Georgia" panose="02040502050405020303" pitchFamily="18" charset="0"/>
              </a:rPr>
              <a:t>?</a:t>
            </a:r>
          </a:p>
          <a:p>
            <a:endParaRPr lang="sv-SE" sz="2400" dirty="0">
              <a:latin typeface="Georgia" panose="02040502050405020303" pitchFamily="18" charset="0"/>
            </a:endParaRPr>
          </a:p>
        </p:txBody>
      </p:sp>
      <p:sp>
        <p:nvSpPr>
          <p:cNvPr id="4" name="Platshållare för bildnummer 3">
            <a:extLst>
              <a:ext uri="{FF2B5EF4-FFF2-40B4-BE49-F238E27FC236}">
                <a16:creationId xmlns:a16="http://schemas.microsoft.com/office/drawing/2014/main" id="{54B54266-B9C4-49EA-83BE-4CC2FAD4E4FD}"/>
              </a:ext>
            </a:extLst>
          </p:cNvPr>
          <p:cNvSpPr>
            <a:spLocks noGrp="1"/>
          </p:cNvSpPr>
          <p:nvPr>
            <p:ph type="sldNum" sz="quarter" idx="12"/>
          </p:nvPr>
        </p:nvSpPr>
        <p:spPr/>
        <p:txBody>
          <a:bodyPr/>
          <a:lstStyle/>
          <a:p>
            <a:fld id="{AE086683-F536-42AB-ABBC-F4803DFE8DBC}" type="slidenum">
              <a:rPr lang="sv-SE" smtClean="0"/>
              <a:pPr/>
              <a:t>64</a:t>
            </a:fld>
            <a:endParaRPr lang="sv-SE" dirty="0"/>
          </a:p>
        </p:txBody>
      </p:sp>
      <p:sp>
        <p:nvSpPr>
          <p:cNvPr id="5" name="Rubrik 4">
            <a:extLst>
              <a:ext uri="{FF2B5EF4-FFF2-40B4-BE49-F238E27FC236}">
                <a16:creationId xmlns:a16="http://schemas.microsoft.com/office/drawing/2014/main" id="{12CB5757-8D08-454D-9F45-B723BE8027E8}"/>
              </a:ext>
            </a:extLst>
          </p:cNvPr>
          <p:cNvSpPr>
            <a:spLocks noGrp="1"/>
          </p:cNvSpPr>
          <p:nvPr>
            <p:ph type="title"/>
          </p:nvPr>
        </p:nvSpPr>
        <p:spPr/>
        <p:txBody>
          <a:bodyPr/>
          <a:lstStyle/>
          <a:p>
            <a:r>
              <a:rPr lang="sv-SE" dirty="0">
                <a:solidFill>
                  <a:schemeClr val="bg2"/>
                </a:solidFill>
                <a:latin typeface="Georgia" panose="02040502050405020303" pitchFamily="18" charset="0"/>
              </a:rPr>
              <a:t>Incheckning</a:t>
            </a:r>
          </a:p>
        </p:txBody>
      </p:sp>
    </p:spTree>
    <p:extLst>
      <p:ext uri="{BB962C8B-B14F-4D97-AF65-F5344CB8AC3E}">
        <p14:creationId xmlns:p14="http://schemas.microsoft.com/office/powerpoint/2010/main" val="27335755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B2F59DA1-E9B7-4FE4-AA22-A5EA5455611A}"/>
              </a:ext>
            </a:extLst>
          </p:cNvPr>
          <p:cNvSpPr>
            <a:spLocks noGrp="1"/>
          </p:cNvSpPr>
          <p:nvPr>
            <p:ph sz="quarter" idx="13"/>
          </p:nvPr>
        </p:nvSpPr>
        <p:spPr>
          <a:xfrm>
            <a:off x="595382" y="2024063"/>
            <a:ext cx="10641187" cy="3852862"/>
          </a:xfrm>
        </p:spPr>
        <p:txBody>
          <a:bodyPr/>
          <a:lstStyle/>
          <a:p>
            <a:pPr indent="0">
              <a:spcAft>
                <a:spcPts val="600"/>
              </a:spcAft>
              <a:buNone/>
            </a:pPr>
            <a:r>
              <a:rPr lang="sv-SE" sz="2400" dirty="0">
                <a:solidFill>
                  <a:schemeClr val="bg2"/>
                </a:solidFill>
                <a:effectLst/>
                <a:latin typeface="Georgia" panose="02040502050405020303" pitchFamily="18" charset="0"/>
                <a:ea typeface="Times New Roman" panose="02020603050405020304" pitchFamily="18" charset="0"/>
                <a:cs typeface="Times New Roman" panose="02020603050405020304" pitchFamily="18" charset="0"/>
              </a:rPr>
              <a:t>Dragning av verksamhetsnära dilemman avseende </a:t>
            </a:r>
            <a:r>
              <a:rPr lang="sv-SE" sz="2400" dirty="0" err="1">
                <a:solidFill>
                  <a:schemeClr val="bg2"/>
                </a:solidFill>
                <a:effectLst/>
                <a:latin typeface="Georgia" panose="02040502050405020303" pitchFamily="18" charset="0"/>
                <a:ea typeface="Times New Roman" panose="02020603050405020304" pitchFamily="18" charset="0"/>
                <a:cs typeface="Times New Roman" panose="02020603050405020304" pitchFamily="18" charset="0"/>
              </a:rPr>
              <a:t>exv</a:t>
            </a:r>
            <a:r>
              <a:rPr lang="sv-SE" sz="2400" dirty="0">
                <a:solidFill>
                  <a:schemeClr val="bg2"/>
                </a:solidFill>
                <a:effectLst/>
                <a:latin typeface="Georgia" panose="02040502050405020303" pitchFamily="18" charset="0"/>
                <a:ea typeface="Times New Roman" panose="02020603050405020304" pitchFamily="18" charset="0"/>
                <a:cs typeface="Times New Roman" panose="02020603050405020304" pitchFamily="18" charset="0"/>
              </a:rPr>
              <a:t> etik, juridik, jämlikt bemötande eller evidensbaserad praktik. Fyra deltagare per träff presenterar sin organisation samt en frågeställning som diskuteras gemensamt. </a:t>
            </a:r>
            <a:br>
              <a:rPr lang="sv-SE" sz="2400" dirty="0">
                <a:solidFill>
                  <a:schemeClr val="bg2"/>
                </a:solidFill>
                <a:effectLst/>
                <a:latin typeface="Georgia" panose="02040502050405020303" pitchFamily="18" charset="0"/>
                <a:ea typeface="Times New Roman" panose="02020603050405020304" pitchFamily="18" charset="0"/>
                <a:cs typeface="Times New Roman" panose="02020603050405020304" pitchFamily="18" charset="0"/>
              </a:rPr>
            </a:br>
            <a:r>
              <a:rPr lang="sv-SE" sz="2400" dirty="0">
                <a:solidFill>
                  <a:schemeClr val="bg2"/>
                </a:solidFill>
                <a:effectLst/>
                <a:latin typeface="Georgia" panose="02040502050405020303" pitchFamily="18" charset="0"/>
                <a:ea typeface="Times New Roman" panose="02020603050405020304" pitchFamily="18" charset="0"/>
                <a:cs typeface="Times New Roman" panose="02020603050405020304" pitchFamily="18" charset="0"/>
              </a:rPr>
              <a:t>Varje deltagare får ca 50 minuter till sitt förfogande. </a:t>
            </a:r>
          </a:p>
          <a:p>
            <a:pPr indent="0">
              <a:spcAft>
                <a:spcPts val="600"/>
              </a:spcAft>
              <a:buNone/>
            </a:pPr>
            <a:r>
              <a:rPr lang="sv-SE" sz="2400" dirty="0">
                <a:solidFill>
                  <a:schemeClr val="bg2"/>
                </a:solidFill>
                <a:effectLst/>
                <a:latin typeface="Georgia" panose="02040502050405020303" pitchFamily="18" charset="0"/>
                <a:ea typeface="Times New Roman" panose="02020603050405020304" pitchFamily="18" charset="0"/>
                <a:cs typeface="Times New Roman" panose="02020603050405020304" pitchFamily="18" charset="0"/>
              </a:rPr>
              <a:t>Möjligt upplägg:</a:t>
            </a:r>
          </a:p>
          <a:p>
            <a:pPr lvl="1"/>
            <a:r>
              <a:rPr lang="sv-SE" sz="2000" dirty="0">
                <a:solidFill>
                  <a:schemeClr val="bg2"/>
                </a:solidFill>
                <a:effectLst/>
                <a:latin typeface="Georgia" panose="02040502050405020303" pitchFamily="18" charset="0"/>
                <a:ea typeface="Times New Roman" panose="02020603050405020304" pitchFamily="18" charset="0"/>
                <a:cs typeface="Times New Roman" panose="02020603050405020304" pitchFamily="18" charset="0"/>
              </a:rPr>
              <a:t>Presentation av organisationen och dragning av frågeställning – max 20 min</a:t>
            </a:r>
          </a:p>
          <a:p>
            <a:pPr lvl="1"/>
            <a:r>
              <a:rPr lang="sv-SE" sz="2000" dirty="0">
                <a:solidFill>
                  <a:schemeClr val="bg2"/>
                </a:solidFill>
                <a:effectLst/>
                <a:latin typeface="Georgia" panose="02040502050405020303" pitchFamily="18" charset="0"/>
                <a:ea typeface="Times New Roman" panose="02020603050405020304" pitchFamily="18" charset="0"/>
                <a:cs typeface="Times New Roman" panose="02020603050405020304" pitchFamily="18" charset="0"/>
              </a:rPr>
              <a:t>Reflektion från alla i 30 min; där 15 min är i mindre grupp och 15 min gemensamt</a:t>
            </a:r>
          </a:p>
          <a:p>
            <a:pPr lvl="1">
              <a:spcAft>
                <a:spcPts val="600"/>
              </a:spcAft>
            </a:pPr>
            <a:r>
              <a:rPr lang="sv-SE" sz="2000" i="1" dirty="0">
                <a:solidFill>
                  <a:schemeClr val="bg2"/>
                </a:solidFill>
                <a:effectLst/>
                <a:latin typeface="Georgia" panose="02040502050405020303" pitchFamily="18" charset="0"/>
                <a:ea typeface="Times New Roman" panose="02020603050405020304" pitchFamily="18" charset="0"/>
                <a:cs typeface="Times New Roman" panose="02020603050405020304" pitchFamily="18" charset="0"/>
              </a:rPr>
              <a:t>Förslag på diskussionsfrågor</a:t>
            </a:r>
            <a:r>
              <a:rPr lang="sv-SE" sz="2000" dirty="0">
                <a:solidFill>
                  <a:schemeClr val="bg2"/>
                </a:solidFill>
                <a:effectLst/>
                <a:latin typeface="Georgia" panose="02040502050405020303" pitchFamily="18" charset="0"/>
                <a:ea typeface="Times New Roman" panose="02020603050405020304" pitchFamily="18" charset="0"/>
                <a:cs typeface="Times New Roman" panose="02020603050405020304" pitchFamily="18" charset="0"/>
              </a:rPr>
              <a:t> hittas i övning 2.</a:t>
            </a:r>
          </a:p>
          <a:p>
            <a:endParaRPr lang="sv-SE" sz="2400" dirty="0">
              <a:latin typeface="Georgia" panose="02040502050405020303" pitchFamily="18" charset="0"/>
            </a:endParaRPr>
          </a:p>
        </p:txBody>
      </p:sp>
      <p:sp>
        <p:nvSpPr>
          <p:cNvPr id="4" name="Platshållare för bildnummer 3">
            <a:extLst>
              <a:ext uri="{FF2B5EF4-FFF2-40B4-BE49-F238E27FC236}">
                <a16:creationId xmlns:a16="http://schemas.microsoft.com/office/drawing/2014/main" id="{54B54266-B9C4-49EA-83BE-4CC2FAD4E4FD}"/>
              </a:ext>
            </a:extLst>
          </p:cNvPr>
          <p:cNvSpPr>
            <a:spLocks noGrp="1"/>
          </p:cNvSpPr>
          <p:nvPr>
            <p:ph type="sldNum" sz="quarter" idx="12"/>
          </p:nvPr>
        </p:nvSpPr>
        <p:spPr/>
        <p:txBody>
          <a:bodyPr/>
          <a:lstStyle/>
          <a:p>
            <a:fld id="{AE086683-F536-42AB-ABBC-F4803DFE8DBC}" type="slidenum">
              <a:rPr lang="sv-SE" smtClean="0"/>
              <a:pPr/>
              <a:t>65</a:t>
            </a:fld>
            <a:endParaRPr lang="sv-SE" dirty="0"/>
          </a:p>
        </p:txBody>
      </p:sp>
      <p:sp>
        <p:nvSpPr>
          <p:cNvPr id="5" name="Rubrik 4">
            <a:extLst>
              <a:ext uri="{FF2B5EF4-FFF2-40B4-BE49-F238E27FC236}">
                <a16:creationId xmlns:a16="http://schemas.microsoft.com/office/drawing/2014/main" id="{12CB5757-8D08-454D-9F45-B723BE8027E8}"/>
              </a:ext>
            </a:extLst>
          </p:cNvPr>
          <p:cNvSpPr>
            <a:spLocks noGrp="1"/>
          </p:cNvSpPr>
          <p:nvPr>
            <p:ph type="title"/>
          </p:nvPr>
        </p:nvSpPr>
        <p:spPr/>
        <p:txBody>
          <a:bodyPr/>
          <a:lstStyle/>
          <a:p>
            <a:r>
              <a:rPr lang="sv-SE" dirty="0">
                <a:solidFill>
                  <a:schemeClr val="bg2"/>
                </a:solidFill>
                <a:latin typeface="Georgia" panose="02040502050405020303" pitchFamily="18" charset="0"/>
              </a:rPr>
              <a:t>Dilemman</a:t>
            </a:r>
          </a:p>
        </p:txBody>
      </p:sp>
    </p:spTree>
    <p:extLst>
      <p:ext uri="{BB962C8B-B14F-4D97-AF65-F5344CB8AC3E}">
        <p14:creationId xmlns:p14="http://schemas.microsoft.com/office/powerpoint/2010/main" val="3020513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B2F59DA1-E9B7-4FE4-AA22-A5EA5455611A}"/>
              </a:ext>
            </a:extLst>
          </p:cNvPr>
          <p:cNvSpPr>
            <a:spLocks noGrp="1"/>
          </p:cNvSpPr>
          <p:nvPr>
            <p:ph sz="quarter" idx="13"/>
          </p:nvPr>
        </p:nvSpPr>
        <p:spPr>
          <a:xfrm>
            <a:off x="595382" y="2024063"/>
            <a:ext cx="10641187" cy="3852862"/>
          </a:xfrm>
        </p:spPr>
        <p:txBody>
          <a:bodyPr/>
          <a:lstStyle/>
          <a:p>
            <a:r>
              <a:rPr lang="en-US" sz="2400" dirty="0" err="1">
                <a:solidFill>
                  <a:schemeClr val="bg2"/>
                </a:solidFill>
                <a:latin typeface="Georgia" panose="02040502050405020303" pitchFamily="18" charset="0"/>
              </a:rPr>
              <a:t>Innehåll</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nästa</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gång</a:t>
            </a:r>
            <a:endParaRPr lang="en-US" sz="2400" dirty="0">
              <a:solidFill>
                <a:schemeClr val="bg2"/>
              </a:solidFill>
              <a:latin typeface="Georgia" panose="02040502050405020303" pitchFamily="18" charset="0"/>
            </a:endParaRPr>
          </a:p>
          <a:p>
            <a:r>
              <a:rPr lang="en-US" sz="2400" dirty="0" err="1">
                <a:solidFill>
                  <a:schemeClr val="bg2"/>
                </a:solidFill>
                <a:latin typeface="Georgia" panose="02040502050405020303" pitchFamily="18" charset="0"/>
              </a:rPr>
              <a:t>Eventuell</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hemuppgift</a:t>
            </a:r>
            <a:endParaRPr lang="sv-SE" sz="2400" dirty="0">
              <a:latin typeface="Georgia" panose="02040502050405020303" pitchFamily="18" charset="0"/>
            </a:endParaRPr>
          </a:p>
        </p:txBody>
      </p:sp>
      <p:sp>
        <p:nvSpPr>
          <p:cNvPr id="4" name="Platshållare för bildnummer 3">
            <a:extLst>
              <a:ext uri="{FF2B5EF4-FFF2-40B4-BE49-F238E27FC236}">
                <a16:creationId xmlns:a16="http://schemas.microsoft.com/office/drawing/2014/main" id="{54B54266-B9C4-49EA-83BE-4CC2FAD4E4FD}"/>
              </a:ext>
            </a:extLst>
          </p:cNvPr>
          <p:cNvSpPr>
            <a:spLocks noGrp="1"/>
          </p:cNvSpPr>
          <p:nvPr>
            <p:ph type="sldNum" sz="quarter" idx="12"/>
          </p:nvPr>
        </p:nvSpPr>
        <p:spPr/>
        <p:txBody>
          <a:bodyPr/>
          <a:lstStyle/>
          <a:p>
            <a:fld id="{AE086683-F536-42AB-ABBC-F4803DFE8DBC}" type="slidenum">
              <a:rPr lang="sv-SE" smtClean="0"/>
              <a:pPr/>
              <a:t>66</a:t>
            </a:fld>
            <a:endParaRPr lang="sv-SE" dirty="0"/>
          </a:p>
        </p:txBody>
      </p:sp>
      <p:sp>
        <p:nvSpPr>
          <p:cNvPr id="5" name="Rubrik 4">
            <a:extLst>
              <a:ext uri="{FF2B5EF4-FFF2-40B4-BE49-F238E27FC236}">
                <a16:creationId xmlns:a16="http://schemas.microsoft.com/office/drawing/2014/main" id="{12CB5757-8D08-454D-9F45-B723BE8027E8}"/>
              </a:ext>
            </a:extLst>
          </p:cNvPr>
          <p:cNvSpPr>
            <a:spLocks noGrp="1"/>
          </p:cNvSpPr>
          <p:nvPr>
            <p:ph type="title"/>
          </p:nvPr>
        </p:nvSpPr>
        <p:spPr/>
        <p:txBody>
          <a:bodyPr/>
          <a:lstStyle/>
          <a:p>
            <a:r>
              <a:rPr lang="sv-SE" dirty="0">
                <a:solidFill>
                  <a:schemeClr val="bg2"/>
                </a:solidFill>
                <a:latin typeface="Georgia" panose="02040502050405020303" pitchFamily="18" charset="0"/>
              </a:rPr>
              <a:t>Inför nästa gång</a:t>
            </a:r>
          </a:p>
        </p:txBody>
      </p:sp>
    </p:spTree>
    <p:extLst>
      <p:ext uri="{BB962C8B-B14F-4D97-AF65-F5344CB8AC3E}">
        <p14:creationId xmlns:p14="http://schemas.microsoft.com/office/powerpoint/2010/main" val="12932651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B2F59DA1-E9B7-4FE4-AA22-A5EA5455611A}"/>
              </a:ext>
            </a:extLst>
          </p:cNvPr>
          <p:cNvSpPr>
            <a:spLocks noGrp="1"/>
          </p:cNvSpPr>
          <p:nvPr>
            <p:ph sz="quarter" idx="13"/>
          </p:nvPr>
        </p:nvSpPr>
        <p:spPr>
          <a:xfrm>
            <a:off x="595382" y="2024063"/>
            <a:ext cx="10641187" cy="3852862"/>
          </a:xfrm>
        </p:spPr>
        <p:txBody>
          <a:bodyPr/>
          <a:lstStyle/>
          <a:p>
            <a:r>
              <a:rPr lang="en-US" sz="2400" dirty="0" err="1">
                <a:solidFill>
                  <a:schemeClr val="bg2"/>
                </a:solidFill>
                <a:latin typeface="Georgia" panose="02040502050405020303" pitchFamily="18" charset="0"/>
              </a:rPr>
              <a:t>Vad</a:t>
            </a:r>
            <a:r>
              <a:rPr lang="en-US" sz="2400" dirty="0">
                <a:solidFill>
                  <a:schemeClr val="bg2"/>
                </a:solidFill>
                <a:latin typeface="Georgia" panose="02040502050405020303" pitchFamily="18" charset="0"/>
              </a:rPr>
              <a:t> tar du med dig </a:t>
            </a:r>
            <a:r>
              <a:rPr lang="en-US" sz="2400" dirty="0" err="1">
                <a:solidFill>
                  <a:schemeClr val="bg2"/>
                </a:solidFill>
                <a:latin typeface="Georgia" panose="02040502050405020303" pitchFamily="18" charset="0"/>
              </a:rPr>
              <a:t>från</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idag</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relaterat</a:t>
            </a:r>
            <a:r>
              <a:rPr lang="en-US" sz="2400" dirty="0">
                <a:solidFill>
                  <a:schemeClr val="bg2"/>
                </a:solidFill>
                <a:latin typeface="Georgia" panose="02040502050405020303" pitchFamily="18" charset="0"/>
              </a:rPr>
              <a:t> till din </a:t>
            </a:r>
            <a:r>
              <a:rPr lang="en-US" sz="2400" dirty="0" err="1">
                <a:solidFill>
                  <a:schemeClr val="bg2"/>
                </a:solidFill>
                <a:latin typeface="Georgia" panose="02040502050405020303" pitchFamily="18" charset="0"/>
              </a:rPr>
              <a:t>egen</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utveckling</a:t>
            </a:r>
            <a:r>
              <a:rPr lang="en-US" sz="2400" dirty="0">
                <a:solidFill>
                  <a:schemeClr val="bg2"/>
                </a:solidFill>
                <a:latin typeface="Georgia" panose="02040502050405020303" pitchFamily="18" charset="0"/>
              </a:rPr>
              <a:t>? </a:t>
            </a:r>
          </a:p>
          <a:p>
            <a:pPr lvl="1"/>
            <a:r>
              <a:rPr lang="en-US" sz="2000" dirty="0">
                <a:solidFill>
                  <a:schemeClr val="bg2"/>
                </a:solidFill>
                <a:latin typeface="Georgia" panose="02040502050405020303" pitchFamily="18" charset="0"/>
              </a:rPr>
              <a:t>Finns det </a:t>
            </a:r>
            <a:r>
              <a:rPr lang="en-US" sz="2000" dirty="0" err="1">
                <a:solidFill>
                  <a:schemeClr val="bg2"/>
                </a:solidFill>
                <a:latin typeface="Georgia" panose="02040502050405020303" pitchFamily="18" charset="0"/>
              </a:rPr>
              <a:t>något</a:t>
            </a:r>
            <a:r>
              <a:rPr lang="en-US" sz="2000" dirty="0">
                <a:solidFill>
                  <a:schemeClr val="bg2"/>
                </a:solidFill>
                <a:latin typeface="Georgia" panose="02040502050405020303" pitchFamily="18" charset="0"/>
              </a:rPr>
              <a:t> </a:t>
            </a:r>
            <a:r>
              <a:rPr lang="en-US" sz="2000" dirty="0" err="1">
                <a:solidFill>
                  <a:schemeClr val="bg2"/>
                </a:solidFill>
                <a:latin typeface="Georgia" panose="02040502050405020303" pitchFamily="18" charset="0"/>
              </a:rPr>
              <a:t>som</a:t>
            </a:r>
            <a:r>
              <a:rPr lang="en-US" sz="2000" dirty="0">
                <a:solidFill>
                  <a:schemeClr val="bg2"/>
                </a:solidFill>
                <a:latin typeface="Georgia" panose="02040502050405020303" pitchFamily="18" charset="0"/>
              </a:rPr>
              <a:t> du </a:t>
            </a:r>
            <a:r>
              <a:rPr lang="en-US" sz="2000" dirty="0" err="1">
                <a:solidFill>
                  <a:schemeClr val="bg2"/>
                </a:solidFill>
                <a:latin typeface="Georgia" panose="02040502050405020303" pitchFamily="18" charset="0"/>
              </a:rPr>
              <a:t>kan</a:t>
            </a:r>
            <a:r>
              <a:rPr lang="en-US" sz="2000" dirty="0">
                <a:solidFill>
                  <a:schemeClr val="bg2"/>
                </a:solidFill>
                <a:latin typeface="Georgia" panose="02040502050405020303" pitchFamily="18" charset="0"/>
              </a:rPr>
              <a:t> </a:t>
            </a:r>
            <a:r>
              <a:rPr lang="en-US" sz="2000" dirty="0" err="1">
                <a:solidFill>
                  <a:schemeClr val="bg2"/>
                </a:solidFill>
                <a:latin typeface="Georgia" panose="02040502050405020303" pitchFamily="18" charset="0"/>
              </a:rPr>
              <a:t>göra</a:t>
            </a:r>
            <a:r>
              <a:rPr lang="en-US" sz="2000" dirty="0">
                <a:solidFill>
                  <a:schemeClr val="bg2"/>
                </a:solidFill>
                <a:latin typeface="Georgia" panose="02040502050405020303" pitchFamily="18" charset="0"/>
              </a:rPr>
              <a:t> </a:t>
            </a:r>
            <a:r>
              <a:rPr lang="en-US" sz="2000" dirty="0" err="1">
                <a:solidFill>
                  <a:schemeClr val="bg2"/>
                </a:solidFill>
                <a:latin typeface="Georgia" panose="02040502050405020303" pitchFamily="18" charset="0"/>
              </a:rPr>
              <a:t>innan</a:t>
            </a:r>
            <a:r>
              <a:rPr lang="en-US" sz="2000" dirty="0">
                <a:solidFill>
                  <a:schemeClr val="bg2"/>
                </a:solidFill>
                <a:latin typeface="Georgia" panose="02040502050405020303" pitchFamily="18" charset="0"/>
              </a:rPr>
              <a:t> </a:t>
            </a:r>
            <a:r>
              <a:rPr lang="en-US" sz="2000" dirty="0" err="1">
                <a:solidFill>
                  <a:schemeClr val="bg2"/>
                </a:solidFill>
                <a:latin typeface="Georgia" panose="02040502050405020303" pitchFamily="18" charset="0"/>
              </a:rPr>
              <a:t>nästa</a:t>
            </a:r>
            <a:r>
              <a:rPr lang="en-US" sz="2000" dirty="0">
                <a:solidFill>
                  <a:schemeClr val="bg2"/>
                </a:solidFill>
                <a:latin typeface="Georgia" panose="02040502050405020303" pitchFamily="18" charset="0"/>
              </a:rPr>
              <a:t> </a:t>
            </a:r>
            <a:r>
              <a:rPr lang="en-US" sz="2000" dirty="0" err="1">
                <a:solidFill>
                  <a:schemeClr val="bg2"/>
                </a:solidFill>
                <a:latin typeface="Georgia" panose="02040502050405020303" pitchFamily="18" charset="0"/>
              </a:rPr>
              <a:t>tillfälle</a:t>
            </a:r>
            <a:r>
              <a:rPr lang="en-US" sz="2000" dirty="0">
                <a:solidFill>
                  <a:schemeClr val="bg2"/>
                </a:solidFill>
                <a:latin typeface="Georgia" panose="02040502050405020303" pitchFamily="18" charset="0"/>
              </a:rPr>
              <a:t>?</a:t>
            </a:r>
            <a:endParaRPr lang="sv-SE" sz="2000" dirty="0">
              <a:latin typeface="Georgia" panose="02040502050405020303" pitchFamily="18" charset="0"/>
            </a:endParaRPr>
          </a:p>
        </p:txBody>
      </p:sp>
      <p:sp>
        <p:nvSpPr>
          <p:cNvPr id="4" name="Platshållare för bildnummer 3">
            <a:extLst>
              <a:ext uri="{FF2B5EF4-FFF2-40B4-BE49-F238E27FC236}">
                <a16:creationId xmlns:a16="http://schemas.microsoft.com/office/drawing/2014/main" id="{54B54266-B9C4-49EA-83BE-4CC2FAD4E4FD}"/>
              </a:ext>
            </a:extLst>
          </p:cNvPr>
          <p:cNvSpPr>
            <a:spLocks noGrp="1"/>
          </p:cNvSpPr>
          <p:nvPr>
            <p:ph type="sldNum" sz="quarter" idx="12"/>
          </p:nvPr>
        </p:nvSpPr>
        <p:spPr/>
        <p:txBody>
          <a:bodyPr/>
          <a:lstStyle/>
          <a:p>
            <a:fld id="{AE086683-F536-42AB-ABBC-F4803DFE8DBC}" type="slidenum">
              <a:rPr lang="sv-SE" smtClean="0"/>
              <a:pPr/>
              <a:t>67</a:t>
            </a:fld>
            <a:endParaRPr lang="sv-SE" dirty="0"/>
          </a:p>
        </p:txBody>
      </p:sp>
      <p:sp>
        <p:nvSpPr>
          <p:cNvPr id="5" name="Rubrik 4">
            <a:extLst>
              <a:ext uri="{FF2B5EF4-FFF2-40B4-BE49-F238E27FC236}">
                <a16:creationId xmlns:a16="http://schemas.microsoft.com/office/drawing/2014/main" id="{12CB5757-8D08-454D-9F45-B723BE8027E8}"/>
              </a:ext>
            </a:extLst>
          </p:cNvPr>
          <p:cNvSpPr>
            <a:spLocks noGrp="1"/>
          </p:cNvSpPr>
          <p:nvPr>
            <p:ph type="title"/>
          </p:nvPr>
        </p:nvSpPr>
        <p:spPr/>
        <p:txBody>
          <a:bodyPr/>
          <a:lstStyle/>
          <a:p>
            <a:r>
              <a:rPr lang="sv-SE" dirty="0">
                <a:solidFill>
                  <a:schemeClr val="bg2"/>
                </a:solidFill>
                <a:latin typeface="Georgia" panose="02040502050405020303" pitchFamily="18" charset="0"/>
              </a:rPr>
              <a:t>Slutsummering</a:t>
            </a:r>
          </a:p>
        </p:txBody>
      </p:sp>
    </p:spTree>
    <p:extLst>
      <p:ext uri="{BB962C8B-B14F-4D97-AF65-F5344CB8AC3E}">
        <p14:creationId xmlns:p14="http://schemas.microsoft.com/office/powerpoint/2010/main" val="38334403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0DECF58D-4461-A614-EC8C-E56ED3EC42D0}"/>
              </a:ext>
            </a:extLst>
          </p:cNvPr>
          <p:cNvSpPr>
            <a:spLocks noGrp="1"/>
          </p:cNvSpPr>
          <p:nvPr>
            <p:ph sz="quarter" idx="13"/>
          </p:nvPr>
        </p:nvSpPr>
        <p:spPr>
          <a:xfrm>
            <a:off x="5668110" y="1018382"/>
            <a:ext cx="5936515" cy="3852862"/>
          </a:xfrm>
        </p:spPr>
        <p:txBody>
          <a:bodyPr/>
          <a:lstStyle/>
          <a:p>
            <a:r>
              <a:rPr lang="sv-SE" sz="2400" dirty="0">
                <a:latin typeface="Georgia" panose="02040502050405020303" pitchFamily="18" charset="0"/>
              </a:rPr>
              <a:t>Incheckning</a:t>
            </a:r>
          </a:p>
          <a:p>
            <a:r>
              <a:rPr lang="sv-SE" sz="2400" dirty="0">
                <a:latin typeface="Georgia" panose="02040502050405020303" pitchFamily="18" charset="0"/>
              </a:rPr>
              <a:t>Valfritt tema</a:t>
            </a:r>
          </a:p>
          <a:p>
            <a:r>
              <a:rPr lang="sv-SE" sz="2400" dirty="0">
                <a:latin typeface="Georgia" panose="02040502050405020303" pitchFamily="18" charset="0"/>
              </a:rPr>
              <a:t>Inför avslut</a:t>
            </a:r>
          </a:p>
          <a:p>
            <a:r>
              <a:rPr lang="sv-SE" sz="2400" dirty="0">
                <a:latin typeface="Georgia" panose="02040502050405020303" pitchFamily="18" charset="0"/>
              </a:rPr>
              <a:t>Slutsummering</a:t>
            </a:r>
          </a:p>
        </p:txBody>
      </p:sp>
      <p:sp>
        <p:nvSpPr>
          <p:cNvPr id="4" name="Platshållare för bildnummer 3">
            <a:extLst>
              <a:ext uri="{FF2B5EF4-FFF2-40B4-BE49-F238E27FC236}">
                <a16:creationId xmlns:a16="http://schemas.microsoft.com/office/drawing/2014/main" id="{C1BFBABD-54B5-98C3-39A2-EF94073891A2}"/>
              </a:ext>
            </a:extLst>
          </p:cNvPr>
          <p:cNvSpPr>
            <a:spLocks noGrp="1"/>
          </p:cNvSpPr>
          <p:nvPr>
            <p:ph type="sldNum" sz="quarter" idx="12"/>
          </p:nvPr>
        </p:nvSpPr>
        <p:spPr/>
        <p:txBody>
          <a:bodyPr/>
          <a:lstStyle/>
          <a:p>
            <a:fld id="{AE086683-F536-42AB-ABBC-F4803DFE8DBC}" type="slidenum">
              <a:rPr lang="sv-SE" smtClean="0"/>
              <a:pPr/>
              <a:t>68</a:t>
            </a:fld>
            <a:endParaRPr lang="sv-SE" dirty="0"/>
          </a:p>
        </p:txBody>
      </p:sp>
      <p:sp>
        <p:nvSpPr>
          <p:cNvPr id="5" name="Rubrik 4">
            <a:extLst>
              <a:ext uri="{FF2B5EF4-FFF2-40B4-BE49-F238E27FC236}">
                <a16:creationId xmlns:a16="http://schemas.microsoft.com/office/drawing/2014/main" id="{DD2E842D-3634-0706-1073-C4631269018E}"/>
              </a:ext>
            </a:extLst>
          </p:cNvPr>
          <p:cNvSpPr>
            <a:spLocks noGrp="1"/>
          </p:cNvSpPr>
          <p:nvPr>
            <p:ph type="title"/>
          </p:nvPr>
        </p:nvSpPr>
        <p:spPr/>
        <p:txBody>
          <a:bodyPr/>
          <a:lstStyle/>
          <a:p>
            <a:r>
              <a:rPr lang="sv-SE" dirty="0">
                <a:latin typeface="Georgia" panose="02040502050405020303" pitchFamily="18" charset="0"/>
              </a:rPr>
              <a:t>Agenda för träff 11</a:t>
            </a:r>
          </a:p>
        </p:txBody>
      </p:sp>
    </p:spTree>
    <p:extLst>
      <p:ext uri="{BB962C8B-B14F-4D97-AF65-F5344CB8AC3E}">
        <p14:creationId xmlns:p14="http://schemas.microsoft.com/office/powerpoint/2010/main" val="32813370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B2F59DA1-E9B7-4FE4-AA22-A5EA5455611A}"/>
              </a:ext>
            </a:extLst>
          </p:cNvPr>
          <p:cNvSpPr>
            <a:spLocks noGrp="1"/>
          </p:cNvSpPr>
          <p:nvPr>
            <p:ph sz="quarter" idx="13"/>
          </p:nvPr>
        </p:nvSpPr>
        <p:spPr>
          <a:xfrm>
            <a:off x="595382" y="2024063"/>
            <a:ext cx="10641187" cy="3852862"/>
          </a:xfrm>
        </p:spPr>
        <p:txBody>
          <a:bodyPr/>
          <a:lstStyle/>
          <a:p>
            <a:r>
              <a:rPr lang="en-US" sz="2400" dirty="0" err="1">
                <a:solidFill>
                  <a:schemeClr val="bg2"/>
                </a:solidFill>
                <a:latin typeface="Georgia" panose="02040502050405020303" pitchFamily="18" charset="0"/>
              </a:rPr>
              <a:t>Arbetssituation</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kopplat</a:t>
            </a:r>
            <a:r>
              <a:rPr lang="en-US" sz="2400" dirty="0">
                <a:solidFill>
                  <a:schemeClr val="bg2"/>
                </a:solidFill>
                <a:latin typeface="Georgia" panose="02040502050405020303" pitchFamily="18" charset="0"/>
              </a:rPr>
              <a:t> till </a:t>
            </a:r>
            <a:r>
              <a:rPr lang="en-US" sz="2400" dirty="0" err="1">
                <a:solidFill>
                  <a:schemeClr val="bg2"/>
                </a:solidFill>
                <a:latin typeface="Georgia" panose="02040502050405020303" pitchFamily="18" charset="0"/>
              </a:rPr>
              <a:t>specialistrollen</a:t>
            </a:r>
            <a:endParaRPr lang="en-US" sz="2400" dirty="0">
              <a:solidFill>
                <a:schemeClr val="bg2"/>
              </a:solidFill>
              <a:latin typeface="Georgia" panose="02040502050405020303" pitchFamily="18" charset="0"/>
            </a:endParaRPr>
          </a:p>
          <a:p>
            <a:r>
              <a:rPr lang="en-US" sz="2400" dirty="0" err="1">
                <a:solidFill>
                  <a:schemeClr val="bg2"/>
                </a:solidFill>
                <a:latin typeface="Georgia" panose="02040502050405020303" pitchFamily="18" charset="0"/>
              </a:rPr>
              <a:t>Aktuellt</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läge</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i</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specialistutbildningen</a:t>
            </a:r>
            <a:endParaRPr lang="en-US" sz="2400" dirty="0">
              <a:solidFill>
                <a:schemeClr val="bg2"/>
              </a:solidFill>
              <a:latin typeface="Georgia" panose="02040502050405020303" pitchFamily="18" charset="0"/>
            </a:endParaRPr>
          </a:p>
          <a:p>
            <a:r>
              <a:rPr lang="en-US" sz="2400" dirty="0" err="1">
                <a:solidFill>
                  <a:schemeClr val="bg2"/>
                </a:solidFill>
                <a:latin typeface="Georgia" panose="02040502050405020303" pitchFamily="18" charset="0"/>
              </a:rPr>
              <a:t>Backspegel</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hur</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har</a:t>
            </a:r>
            <a:r>
              <a:rPr lang="en-US" sz="2400" dirty="0">
                <a:solidFill>
                  <a:schemeClr val="bg2"/>
                </a:solidFill>
                <a:latin typeface="Georgia" panose="02040502050405020303" pitchFamily="18" charset="0"/>
              </a:rPr>
              <a:t> det </a:t>
            </a:r>
            <a:r>
              <a:rPr lang="en-US" sz="2400" dirty="0" err="1">
                <a:solidFill>
                  <a:schemeClr val="bg2"/>
                </a:solidFill>
                <a:latin typeface="Georgia" panose="02040502050405020303" pitchFamily="18" charset="0"/>
              </a:rPr>
              <a:t>gått</a:t>
            </a:r>
            <a:r>
              <a:rPr lang="en-US" sz="2400" dirty="0">
                <a:solidFill>
                  <a:schemeClr val="bg2"/>
                </a:solidFill>
                <a:latin typeface="Georgia" panose="02040502050405020303" pitchFamily="18" charset="0"/>
              </a:rPr>
              <a:t> med det du tog med dig </a:t>
            </a:r>
            <a:r>
              <a:rPr lang="en-US" sz="2400" dirty="0" err="1">
                <a:solidFill>
                  <a:schemeClr val="bg2"/>
                </a:solidFill>
                <a:latin typeface="Georgia" panose="02040502050405020303" pitchFamily="18" charset="0"/>
              </a:rPr>
              <a:t>förra</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gången</a:t>
            </a:r>
            <a:r>
              <a:rPr lang="en-US" sz="2400" dirty="0">
                <a:solidFill>
                  <a:schemeClr val="bg2"/>
                </a:solidFill>
                <a:latin typeface="Georgia" panose="02040502050405020303" pitchFamily="18" charset="0"/>
              </a:rPr>
              <a:t>?</a:t>
            </a:r>
          </a:p>
          <a:p>
            <a:endParaRPr lang="sv-SE" sz="2400" dirty="0">
              <a:latin typeface="Georgia" panose="02040502050405020303" pitchFamily="18" charset="0"/>
            </a:endParaRPr>
          </a:p>
        </p:txBody>
      </p:sp>
      <p:sp>
        <p:nvSpPr>
          <p:cNvPr id="4" name="Platshållare för bildnummer 3">
            <a:extLst>
              <a:ext uri="{FF2B5EF4-FFF2-40B4-BE49-F238E27FC236}">
                <a16:creationId xmlns:a16="http://schemas.microsoft.com/office/drawing/2014/main" id="{54B54266-B9C4-49EA-83BE-4CC2FAD4E4FD}"/>
              </a:ext>
            </a:extLst>
          </p:cNvPr>
          <p:cNvSpPr>
            <a:spLocks noGrp="1"/>
          </p:cNvSpPr>
          <p:nvPr>
            <p:ph type="sldNum" sz="quarter" idx="12"/>
          </p:nvPr>
        </p:nvSpPr>
        <p:spPr/>
        <p:txBody>
          <a:bodyPr/>
          <a:lstStyle/>
          <a:p>
            <a:fld id="{AE086683-F536-42AB-ABBC-F4803DFE8DBC}" type="slidenum">
              <a:rPr lang="sv-SE" smtClean="0"/>
              <a:pPr/>
              <a:t>69</a:t>
            </a:fld>
            <a:endParaRPr lang="sv-SE" dirty="0"/>
          </a:p>
        </p:txBody>
      </p:sp>
      <p:sp>
        <p:nvSpPr>
          <p:cNvPr id="5" name="Rubrik 4">
            <a:extLst>
              <a:ext uri="{FF2B5EF4-FFF2-40B4-BE49-F238E27FC236}">
                <a16:creationId xmlns:a16="http://schemas.microsoft.com/office/drawing/2014/main" id="{12CB5757-8D08-454D-9F45-B723BE8027E8}"/>
              </a:ext>
            </a:extLst>
          </p:cNvPr>
          <p:cNvSpPr>
            <a:spLocks noGrp="1"/>
          </p:cNvSpPr>
          <p:nvPr>
            <p:ph type="title"/>
          </p:nvPr>
        </p:nvSpPr>
        <p:spPr/>
        <p:txBody>
          <a:bodyPr/>
          <a:lstStyle/>
          <a:p>
            <a:r>
              <a:rPr lang="sv-SE" dirty="0">
                <a:solidFill>
                  <a:schemeClr val="bg2"/>
                </a:solidFill>
                <a:latin typeface="Georgia" panose="02040502050405020303" pitchFamily="18" charset="0"/>
              </a:rPr>
              <a:t>Incheckning</a:t>
            </a:r>
          </a:p>
        </p:txBody>
      </p:sp>
    </p:spTree>
    <p:extLst>
      <p:ext uri="{BB962C8B-B14F-4D97-AF65-F5344CB8AC3E}">
        <p14:creationId xmlns:p14="http://schemas.microsoft.com/office/powerpoint/2010/main" val="266019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E7D0DA8C-685E-2334-ADA4-D32A6E9A959C}"/>
              </a:ext>
            </a:extLst>
          </p:cNvPr>
          <p:cNvSpPr>
            <a:spLocks noGrp="1"/>
          </p:cNvSpPr>
          <p:nvPr>
            <p:ph sz="quarter" idx="13"/>
          </p:nvPr>
        </p:nvSpPr>
        <p:spPr>
          <a:xfrm>
            <a:off x="579458" y="1993903"/>
            <a:ext cx="10010633" cy="1340094"/>
          </a:xfrm>
        </p:spPr>
        <p:txBody>
          <a:bodyPr/>
          <a:lstStyle/>
          <a:p>
            <a:pPr marL="342900" indent="-342900">
              <a:spcAft>
                <a:spcPts val="600"/>
              </a:spcAft>
              <a:buFont typeface="Arial" panose="020B0604020202020204" pitchFamily="34" charset="0"/>
              <a:buChar char="•"/>
            </a:pPr>
            <a:r>
              <a:rPr lang="sv-SE" sz="2400" dirty="0">
                <a:solidFill>
                  <a:schemeClr val="bg2"/>
                </a:solidFill>
                <a:latin typeface="Georgia" panose="02040502050405020303" pitchFamily="18" charset="0"/>
                <a:ea typeface="Source Sans Pro Light" panose="020B0403030403020204" pitchFamily="34" charset="0"/>
                <a:cs typeface="Calibri" panose="020F0502020204030204" pitchFamily="34" charset="0"/>
              </a:rPr>
              <a:t>Ram som ska integrera specialistutbildningens olika delar</a:t>
            </a:r>
          </a:p>
          <a:p>
            <a:pPr marL="342900" indent="-342900">
              <a:spcAft>
                <a:spcPts val="600"/>
              </a:spcAft>
              <a:buFont typeface="Arial" panose="020B0604020202020204" pitchFamily="34" charset="0"/>
              <a:buChar char="•"/>
            </a:pPr>
            <a:r>
              <a:rPr lang="sv-SE" sz="2400" dirty="0">
                <a:solidFill>
                  <a:schemeClr val="bg2"/>
                </a:solidFill>
                <a:latin typeface="Georgia" panose="02040502050405020303" pitchFamily="18" charset="0"/>
                <a:ea typeface="Source Sans Pro Light" panose="020B0403030403020204" pitchFamily="34" charset="0"/>
                <a:cs typeface="Calibri" panose="020F0502020204030204" pitchFamily="34" charset="0"/>
              </a:rPr>
              <a:t>Bygga vidare på introduktionskursen</a:t>
            </a:r>
          </a:p>
          <a:p>
            <a:pPr marL="342900" indent="-342900">
              <a:spcAft>
                <a:spcPts val="600"/>
              </a:spcAft>
              <a:buFont typeface="Arial" panose="020B0604020202020204" pitchFamily="34" charset="0"/>
              <a:buChar char="•"/>
            </a:pPr>
            <a:r>
              <a:rPr lang="sv-SE" sz="2400" dirty="0">
                <a:solidFill>
                  <a:schemeClr val="bg2"/>
                </a:solidFill>
                <a:latin typeface="Georgia" panose="02040502050405020303" pitchFamily="18" charset="0"/>
                <a:ea typeface="Source Sans Pro Light" panose="020B0403030403020204" pitchFamily="34" charset="0"/>
                <a:cs typeface="Calibri" panose="020F0502020204030204" pitchFamily="34" charset="0"/>
              </a:rPr>
              <a:t>Syftar till en fördjupad förståelse och beredskap för vad ett professionellt förhållningssätt innebär i förhållande till specialistrollen</a:t>
            </a:r>
          </a:p>
          <a:p>
            <a:pPr marL="342900" indent="-342900">
              <a:spcAft>
                <a:spcPts val="600"/>
              </a:spcAft>
              <a:buFont typeface="Arial" panose="020B0604020202020204" pitchFamily="34" charset="0"/>
              <a:buChar char="•"/>
            </a:pPr>
            <a:r>
              <a:rPr lang="sv-SE" sz="2400" dirty="0">
                <a:solidFill>
                  <a:schemeClr val="bg2"/>
                </a:solidFill>
                <a:latin typeface="Georgia" panose="02040502050405020303" pitchFamily="18" charset="0"/>
                <a:ea typeface="Source Sans Pro Light" panose="020B0403030403020204" pitchFamily="34" charset="0"/>
                <a:cs typeface="Calibri" panose="020F0502020204030204" pitchFamily="34" charset="0"/>
              </a:rPr>
              <a:t>Forum för analys av den egna yrkesutövningen med avseende på centrala aspekter av specialistrollen</a:t>
            </a:r>
          </a:p>
          <a:p>
            <a:pPr marL="342900" indent="-342900">
              <a:spcAft>
                <a:spcPts val="600"/>
              </a:spcAft>
              <a:buFont typeface="Arial" panose="020B0604020202020204" pitchFamily="34" charset="0"/>
              <a:buChar char="•"/>
            </a:pPr>
            <a:r>
              <a:rPr lang="sv-SE" sz="2400" dirty="0">
                <a:solidFill>
                  <a:schemeClr val="bg2"/>
                </a:solidFill>
                <a:latin typeface="Georgia" panose="02040502050405020303" pitchFamily="18" charset="0"/>
                <a:ea typeface="Source Sans Pro Light" panose="020B0403030403020204" pitchFamily="34" charset="0"/>
                <a:cs typeface="Calibri" panose="020F0502020204030204" pitchFamily="34" charset="0"/>
              </a:rPr>
              <a:t>Uppmuntra till gemensamma diskussioner utifrån konkreta situationer och problematik som deltagarna upplevt i sin yrkesvardag</a:t>
            </a:r>
          </a:p>
          <a:p>
            <a:pPr marL="0" indent="0">
              <a:buNone/>
            </a:pPr>
            <a:endParaRPr lang="sv-SE" dirty="0">
              <a:solidFill>
                <a:schemeClr val="bg2"/>
              </a:solidFill>
              <a:latin typeface="Georgia" panose="02040502050405020303" pitchFamily="18" charset="0"/>
            </a:endParaRPr>
          </a:p>
        </p:txBody>
      </p:sp>
      <p:sp>
        <p:nvSpPr>
          <p:cNvPr id="4" name="Platshållare för bildnummer 3">
            <a:extLst>
              <a:ext uri="{FF2B5EF4-FFF2-40B4-BE49-F238E27FC236}">
                <a16:creationId xmlns:a16="http://schemas.microsoft.com/office/drawing/2014/main" id="{F2562ACB-99F6-6889-E16F-2923A3844F59}"/>
              </a:ext>
            </a:extLst>
          </p:cNvPr>
          <p:cNvSpPr>
            <a:spLocks noGrp="1"/>
          </p:cNvSpPr>
          <p:nvPr>
            <p:ph type="sldNum" sz="quarter" idx="12"/>
          </p:nvPr>
        </p:nvSpPr>
        <p:spPr/>
        <p:txBody>
          <a:bodyPr/>
          <a:lstStyle/>
          <a:p>
            <a:fld id="{AE086683-F536-42AB-ABBC-F4803DFE8DBC}" type="slidenum">
              <a:rPr lang="sv-SE" smtClean="0"/>
              <a:pPr/>
              <a:t>7</a:t>
            </a:fld>
            <a:endParaRPr lang="sv-SE" dirty="0"/>
          </a:p>
        </p:txBody>
      </p:sp>
      <p:sp>
        <p:nvSpPr>
          <p:cNvPr id="5" name="Rubrik 4">
            <a:extLst>
              <a:ext uri="{FF2B5EF4-FFF2-40B4-BE49-F238E27FC236}">
                <a16:creationId xmlns:a16="http://schemas.microsoft.com/office/drawing/2014/main" id="{DA9045FB-5F06-356B-DC70-A1E366172779}"/>
              </a:ext>
            </a:extLst>
          </p:cNvPr>
          <p:cNvSpPr>
            <a:spLocks noGrp="1"/>
          </p:cNvSpPr>
          <p:nvPr>
            <p:ph type="title"/>
          </p:nvPr>
        </p:nvSpPr>
        <p:spPr>
          <a:xfrm>
            <a:off x="579458" y="1018382"/>
            <a:ext cx="10037692" cy="760413"/>
          </a:xfrm>
        </p:spPr>
        <p:txBody>
          <a:bodyPr/>
          <a:lstStyle/>
          <a:p>
            <a:r>
              <a:rPr lang="sv-SE" dirty="0">
                <a:solidFill>
                  <a:schemeClr val="bg2"/>
                </a:solidFill>
                <a:latin typeface="Georgia" panose="02040502050405020303" pitchFamily="18" charset="0"/>
              </a:rPr>
              <a:t>Kollegiets syfte &amp; mål</a:t>
            </a:r>
          </a:p>
        </p:txBody>
      </p:sp>
    </p:spTree>
    <p:extLst>
      <p:ext uri="{BB962C8B-B14F-4D97-AF65-F5344CB8AC3E}">
        <p14:creationId xmlns:p14="http://schemas.microsoft.com/office/powerpoint/2010/main" val="12870910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54B54266-B9C4-49EA-83BE-4CC2FAD4E4FD}"/>
              </a:ext>
            </a:extLst>
          </p:cNvPr>
          <p:cNvSpPr>
            <a:spLocks noGrp="1"/>
          </p:cNvSpPr>
          <p:nvPr>
            <p:ph type="sldNum" sz="quarter" idx="12"/>
          </p:nvPr>
        </p:nvSpPr>
        <p:spPr/>
        <p:txBody>
          <a:bodyPr/>
          <a:lstStyle/>
          <a:p>
            <a:fld id="{AE086683-F536-42AB-ABBC-F4803DFE8DBC}" type="slidenum">
              <a:rPr lang="sv-SE" smtClean="0"/>
              <a:pPr/>
              <a:t>70</a:t>
            </a:fld>
            <a:endParaRPr lang="sv-SE" dirty="0"/>
          </a:p>
        </p:txBody>
      </p:sp>
      <p:sp>
        <p:nvSpPr>
          <p:cNvPr id="5" name="Rubrik 4">
            <a:extLst>
              <a:ext uri="{FF2B5EF4-FFF2-40B4-BE49-F238E27FC236}">
                <a16:creationId xmlns:a16="http://schemas.microsoft.com/office/drawing/2014/main" id="{12CB5757-8D08-454D-9F45-B723BE8027E8}"/>
              </a:ext>
            </a:extLst>
          </p:cNvPr>
          <p:cNvSpPr>
            <a:spLocks noGrp="1"/>
          </p:cNvSpPr>
          <p:nvPr>
            <p:ph type="title"/>
          </p:nvPr>
        </p:nvSpPr>
        <p:spPr/>
        <p:txBody>
          <a:bodyPr/>
          <a:lstStyle/>
          <a:p>
            <a:r>
              <a:rPr lang="sv-SE" dirty="0">
                <a:solidFill>
                  <a:schemeClr val="bg2"/>
                </a:solidFill>
                <a:latin typeface="Georgia" panose="02040502050405020303" pitchFamily="18" charset="0"/>
              </a:rPr>
              <a:t>Valfritt tema</a:t>
            </a:r>
          </a:p>
        </p:txBody>
      </p:sp>
    </p:spTree>
    <p:extLst>
      <p:ext uri="{BB962C8B-B14F-4D97-AF65-F5344CB8AC3E}">
        <p14:creationId xmlns:p14="http://schemas.microsoft.com/office/powerpoint/2010/main" val="357207855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B2F59DA1-E9B7-4FE4-AA22-A5EA5455611A}"/>
              </a:ext>
            </a:extLst>
          </p:cNvPr>
          <p:cNvSpPr>
            <a:spLocks noGrp="1"/>
          </p:cNvSpPr>
          <p:nvPr>
            <p:ph sz="quarter" idx="13"/>
          </p:nvPr>
        </p:nvSpPr>
        <p:spPr>
          <a:xfrm>
            <a:off x="595382" y="2024063"/>
            <a:ext cx="10641187" cy="3852862"/>
          </a:xfrm>
        </p:spPr>
        <p:txBody>
          <a:bodyPr/>
          <a:lstStyle/>
          <a:p>
            <a:r>
              <a:rPr lang="en-US" sz="2400" dirty="0" err="1">
                <a:solidFill>
                  <a:schemeClr val="bg2"/>
                </a:solidFill>
                <a:latin typeface="Georgia" panose="02040502050405020303" pitchFamily="18" charset="0"/>
              </a:rPr>
              <a:t>Inför</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avslut</a:t>
            </a:r>
            <a:endParaRPr lang="en-US" sz="2400" dirty="0">
              <a:solidFill>
                <a:schemeClr val="bg2"/>
              </a:solidFill>
              <a:latin typeface="Georgia" panose="02040502050405020303" pitchFamily="18" charset="0"/>
            </a:endParaRPr>
          </a:p>
          <a:p>
            <a:r>
              <a:rPr lang="en-US" sz="2400" dirty="0" err="1">
                <a:solidFill>
                  <a:schemeClr val="bg2"/>
                </a:solidFill>
                <a:latin typeface="Georgia" panose="02040502050405020303" pitchFamily="18" charset="0"/>
              </a:rPr>
              <a:t>Genomgång</a:t>
            </a:r>
            <a:r>
              <a:rPr lang="en-US" sz="2400" dirty="0">
                <a:solidFill>
                  <a:schemeClr val="bg2"/>
                </a:solidFill>
                <a:latin typeface="Georgia" panose="02040502050405020303" pitchFamily="18" charset="0"/>
              </a:rPr>
              <a:t> av </a:t>
            </a:r>
            <a:r>
              <a:rPr lang="en-US" sz="2400" dirty="0" err="1">
                <a:solidFill>
                  <a:schemeClr val="bg2"/>
                </a:solidFill>
                <a:latin typeface="Georgia" panose="02040502050405020303" pitchFamily="18" charset="0"/>
              </a:rPr>
              <a:t>hemuppgift</a:t>
            </a:r>
            <a:r>
              <a:rPr lang="en-US" sz="2400" dirty="0">
                <a:solidFill>
                  <a:schemeClr val="bg2"/>
                </a:solidFill>
                <a:latin typeface="Georgia" panose="02040502050405020303" pitchFamily="18" charset="0"/>
              </a:rPr>
              <a:t> 5</a:t>
            </a:r>
            <a:endParaRPr lang="sv-SE" sz="2400" dirty="0">
              <a:latin typeface="Georgia" panose="02040502050405020303" pitchFamily="18" charset="0"/>
            </a:endParaRPr>
          </a:p>
        </p:txBody>
      </p:sp>
      <p:sp>
        <p:nvSpPr>
          <p:cNvPr id="4" name="Platshållare för bildnummer 3">
            <a:extLst>
              <a:ext uri="{FF2B5EF4-FFF2-40B4-BE49-F238E27FC236}">
                <a16:creationId xmlns:a16="http://schemas.microsoft.com/office/drawing/2014/main" id="{54B54266-B9C4-49EA-83BE-4CC2FAD4E4FD}"/>
              </a:ext>
            </a:extLst>
          </p:cNvPr>
          <p:cNvSpPr>
            <a:spLocks noGrp="1"/>
          </p:cNvSpPr>
          <p:nvPr>
            <p:ph type="sldNum" sz="quarter" idx="12"/>
          </p:nvPr>
        </p:nvSpPr>
        <p:spPr/>
        <p:txBody>
          <a:bodyPr/>
          <a:lstStyle/>
          <a:p>
            <a:fld id="{AE086683-F536-42AB-ABBC-F4803DFE8DBC}" type="slidenum">
              <a:rPr lang="sv-SE" smtClean="0"/>
              <a:pPr/>
              <a:t>71</a:t>
            </a:fld>
            <a:endParaRPr lang="sv-SE" dirty="0"/>
          </a:p>
        </p:txBody>
      </p:sp>
      <p:sp>
        <p:nvSpPr>
          <p:cNvPr id="5" name="Rubrik 4">
            <a:extLst>
              <a:ext uri="{FF2B5EF4-FFF2-40B4-BE49-F238E27FC236}">
                <a16:creationId xmlns:a16="http://schemas.microsoft.com/office/drawing/2014/main" id="{12CB5757-8D08-454D-9F45-B723BE8027E8}"/>
              </a:ext>
            </a:extLst>
          </p:cNvPr>
          <p:cNvSpPr>
            <a:spLocks noGrp="1"/>
          </p:cNvSpPr>
          <p:nvPr>
            <p:ph type="title"/>
          </p:nvPr>
        </p:nvSpPr>
        <p:spPr/>
        <p:txBody>
          <a:bodyPr/>
          <a:lstStyle/>
          <a:p>
            <a:r>
              <a:rPr lang="sv-SE" dirty="0">
                <a:solidFill>
                  <a:schemeClr val="bg2"/>
                </a:solidFill>
                <a:latin typeface="Georgia" panose="02040502050405020303" pitchFamily="18" charset="0"/>
              </a:rPr>
              <a:t>Inför nästa gång</a:t>
            </a:r>
          </a:p>
        </p:txBody>
      </p:sp>
    </p:spTree>
    <p:extLst>
      <p:ext uri="{BB962C8B-B14F-4D97-AF65-F5344CB8AC3E}">
        <p14:creationId xmlns:p14="http://schemas.microsoft.com/office/powerpoint/2010/main" val="60121195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B2F59DA1-E9B7-4FE4-AA22-A5EA5455611A}"/>
              </a:ext>
            </a:extLst>
          </p:cNvPr>
          <p:cNvSpPr>
            <a:spLocks noGrp="1"/>
          </p:cNvSpPr>
          <p:nvPr>
            <p:ph sz="quarter" idx="13"/>
          </p:nvPr>
        </p:nvSpPr>
        <p:spPr>
          <a:xfrm>
            <a:off x="595382" y="2024063"/>
            <a:ext cx="10641187" cy="3852862"/>
          </a:xfrm>
        </p:spPr>
        <p:txBody>
          <a:bodyPr/>
          <a:lstStyle/>
          <a:p>
            <a:r>
              <a:rPr lang="en-US" sz="2400" dirty="0" err="1">
                <a:solidFill>
                  <a:schemeClr val="bg2"/>
                </a:solidFill>
                <a:latin typeface="Georgia" panose="02040502050405020303" pitchFamily="18" charset="0"/>
              </a:rPr>
              <a:t>Vad</a:t>
            </a:r>
            <a:r>
              <a:rPr lang="en-US" sz="2400" dirty="0">
                <a:solidFill>
                  <a:schemeClr val="bg2"/>
                </a:solidFill>
                <a:latin typeface="Georgia" panose="02040502050405020303" pitchFamily="18" charset="0"/>
              </a:rPr>
              <a:t> tar du med dig </a:t>
            </a:r>
            <a:r>
              <a:rPr lang="en-US" sz="2400" dirty="0" err="1">
                <a:solidFill>
                  <a:schemeClr val="bg2"/>
                </a:solidFill>
                <a:latin typeface="Georgia" panose="02040502050405020303" pitchFamily="18" charset="0"/>
              </a:rPr>
              <a:t>från</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idag</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relaterat</a:t>
            </a:r>
            <a:r>
              <a:rPr lang="en-US" sz="2400" dirty="0">
                <a:solidFill>
                  <a:schemeClr val="bg2"/>
                </a:solidFill>
                <a:latin typeface="Georgia" panose="02040502050405020303" pitchFamily="18" charset="0"/>
              </a:rPr>
              <a:t> till din </a:t>
            </a:r>
            <a:r>
              <a:rPr lang="en-US" sz="2400" dirty="0" err="1">
                <a:solidFill>
                  <a:schemeClr val="bg2"/>
                </a:solidFill>
                <a:latin typeface="Georgia" panose="02040502050405020303" pitchFamily="18" charset="0"/>
              </a:rPr>
              <a:t>egen</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utveckling</a:t>
            </a:r>
            <a:r>
              <a:rPr lang="en-US" sz="2400" dirty="0">
                <a:solidFill>
                  <a:schemeClr val="bg2"/>
                </a:solidFill>
                <a:latin typeface="Georgia" panose="02040502050405020303" pitchFamily="18" charset="0"/>
              </a:rPr>
              <a:t>? </a:t>
            </a:r>
          </a:p>
          <a:p>
            <a:pPr lvl="1"/>
            <a:r>
              <a:rPr lang="en-US" sz="2000" dirty="0">
                <a:solidFill>
                  <a:schemeClr val="bg2"/>
                </a:solidFill>
                <a:latin typeface="Georgia" panose="02040502050405020303" pitchFamily="18" charset="0"/>
              </a:rPr>
              <a:t>Finns det </a:t>
            </a:r>
            <a:r>
              <a:rPr lang="en-US" sz="2000" dirty="0" err="1">
                <a:solidFill>
                  <a:schemeClr val="bg2"/>
                </a:solidFill>
                <a:latin typeface="Georgia" panose="02040502050405020303" pitchFamily="18" charset="0"/>
              </a:rPr>
              <a:t>något</a:t>
            </a:r>
            <a:r>
              <a:rPr lang="en-US" sz="2000" dirty="0">
                <a:solidFill>
                  <a:schemeClr val="bg2"/>
                </a:solidFill>
                <a:latin typeface="Georgia" panose="02040502050405020303" pitchFamily="18" charset="0"/>
              </a:rPr>
              <a:t> </a:t>
            </a:r>
            <a:r>
              <a:rPr lang="en-US" sz="2000" dirty="0" err="1">
                <a:solidFill>
                  <a:schemeClr val="bg2"/>
                </a:solidFill>
                <a:latin typeface="Georgia" panose="02040502050405020303" pitchFamily="18" charset="0"/>
              </a:rPr>
              <a:t>som</a:t>
            </a:r>
            <a:r>
              <a:rPr lang="en-US" sz="2000" dirty="0">
                <a:solidFill>
                  <a:schemeClr val="bg2"/>
                </a:solidFill>
                <a:latin typeface="Georgia" panose="02040502050405020303" pitchFamily="18" charset="0"/>
              </a:rPr>
              <a:t> du </a:t>
            </a:r>
            <a:r>
              <a:rPr lang="en-US" sz="2000" dirty="0" err="1">
                <a:solidFill>
                  <a:schemeClr val="bg2"/>
                </a:solidFill>
                <a:latin typeface="Georgia" panose="02040502050405020303" pitchFamily="18" charset="0"/>
              </a:rPr>
              <a:t>kan</a:t>
            </a:r>
            <a:r>
              <a:rPr lang="en-US" sz="2000" dirty="0">
                <a:solidFill>
                  <a:schemeClr val="bg2"/>
                </a:solidFill>
                <a:latin typeface="Georgia" panose="02040502050405020303" pitchFamily="18" charset="0"/>
              </a:rPr>
              <a:t> </a:t>
            </a:r>
            <a:r>
              <a:rPr lang="en-US" sz="2000" dirty="0" err="1">
                <a:solidFill>
                  <a:schemeClr val="bg2"/>
                </a:solidFill>
                <a:latin typeface="Georgia" panose="02040502050405020303" pitchFamily="18" charset="0"/>
              </a:rPr>
              <a:t>göra</a:t>
            </a:r>
            <a:r>
              <a:rPr lang="en-US" sz="2000" dirty="0">
                <a:solidFill>
                  <a:schemeClr val="bg2"/>
                </a:solidFill>
                <a:latin typeface="Georgia" panose="02040502050405020303" pitchFamily="18" charset="0"/>
              </a:rPr>
              <a:t> </a:t>
            </a:r>
            <a:r>
              <a:rPr lang="en-US" sz="2000" dirty="0" err="1">
                <a:solidFill>
                  <a:schemeClr val="bg2"/>
                </a:solidFill>
                <a:latin typeface="Georgia" panose="02040502050405020303" pitchFamily="18" charset="0"/>
              </a:rPr>
              <a:t>innan</a:t>
            </a:r>
            <a:r>
              <a:rPr lang="en-US" sz="2000" dirty="0">
                <a:solidFill>
                  <a:schemeClr val="bg2"/>
                </a:solidFill>
                <a:latin typeface="Georgia" panose="02040502050405020303" pitchFamily="18" charset="0"/>
              </a:rPr>
              <a:t> </a:t>
            </a:r>
            <a:r>
              <a:rPr lang="en-US" sz="2000" dirty="0" err="1">
                <a:solidFill>
                  <a:schemeClr val="bg2"/>
                </a:solidFill>
                <a:latin typeface="Georgia" panose="02040502050405020303" pitchFamily="18" charset="0"/>
              </a:rPr>
              <a:t>nästa</a:t>
            </a:r>
            <a:r>
              <a:rPr lang="en-US" sz="2000" dirty="0">
                <a:solidFill>
                  <a:schemeClr val="bg2"/>
                </a:solidFill>
                <a:latin typeface="Georgia" panose="02040502050405020303" pitchFamily="18" charset="0"/>
              </a:rPr>
              <a:t> </a:t>
            </a:r>
            <a:r>
              <a:rPr lang="en-US" sz="2000" dirty="0" err="1">
                <a:solidFill>
                  <a:schemeClr val="bg2"/>
                </a:solidFill>
                <a:latin typeface="Georgia" panose="02040502050405020303" pitchFamily="18" charset="0"/>
              </a:rPr>
              <a:t>tillfälle</a:t>
            </a:r>
            <a:r>
              <a:rPr lang="en-US" sz="2000" dirty="0">
                <a:solidFill>
                  <a:schemeClr val="bg2"/>
                </a:solidFill>
                <a:latin typeface="Georgia" panose="02040502050405020303" pitchFamily="18" charset="0"/>
              </a:rPr>
              <a:t>?</a:t>
            </a:r>
            <a:endParaRPr lang="sv-SE" sz="2000" dirty="0">
              <a:latin typeface="Georgia" panose="02040502050405020303" pitchFamily="18" charset="0"/>
            </a:endParaRPr>
          </a:p>
        </p:txBody>
      </p:sp>
      <p:sp>
        <p:nvSpPr>
          <p:cNvPr id="4" name="Platshållare för bildnummer 3">
            <a:extLst>
              <a:ext uri="{FF2B5EF4-FFF2-40B4-BE49-F238E27FC236}">
                <a16:creationId xmlns:a16="http://schemas.microsoft.com/office/drawing/2014/main" id="{54B54266-B9C4-49EA-83BE-4CC2FAD4E4FD}"/>
              </a:ext>
            </a:extLst>
          </p:cNvPr>
          <p:cNvSpPr>
            <a:spLocks noGrp="1"/>
          </p:cNvSpPr>
          <p:nvPr>
            <p:ph type="sldNum" sz="quarter" idx="12"/>
          </p:nvPr>
        </p:nvSpPr>
        <p:spPr/>
        <p:txBody>
          <a:bodyPr/>
          <a:lstStyle/>
          <a:p>
            <a:fld id="{AE086683-F536-42AB-ABBC-F4803DFE8DBC}" type="slidenum">
              <a:rPr lang="sv-SE" smtClean="0"/>
              <a:pPr/>
              <a:t>72</a:t>
            </a:fld>
            <a:endParaRPr lang="sv-SE" dirty="0"/>
          </a:p>
        </p:txBody>
      </p:sp>
      <p:sp>
        <p:nvSpPr>
          <p:cNvPr id="5" name="Rubrik 4">
            <a:extLst>
              <a:ext uri="{FF2B5EF4-FFF2-40B4-BE49-F238E27FC236}">
                <a16:creationId xmlns:a16="http://schemas.microsoft.com/office/drawing/2014/main" id="{12CB5757-8D08-454D-9F45-B723BE8027E8}"/>
              </a:ext>
            </a:extLst>
          </p:cNvPr>
          <p:cNvSpPr>
            <a:spLocks noGrp="1"/>
          </p:cNvSpPr>
          <p:nvPr>
            <p:ph type="title"/>
          </p:nvPr>
        </p:nvSpPr>
        <p:spPr/>
        <p:txBody>
          <a:bodyPr/>
          <a:lstStyle/>
          <a:p>
            <a:r>
              <a:rPr lang="sv-SE" dirty="0">
                <a:solidFill>
                  <a:schemeClr val="bg2"/>
                </a:solidFill>
                <a:latin typeface="Georgia" panose="02040502050405020303" pitchFamily="18" charset="0"/>
              </a:rPr>
              <a:t>Slutsummering</a:t>
            </a:r>
          </a:p>
        </p:txBody>
      </p:sp>
    </p:spTree>
    <p:extLst>
      <p:ext uri="{BB962C8B-B14F-4D97-AF65-F5344CB8AC3E}">
        <p14:creationId xmlns:p14="http://schemas.microsoft.com/office/powerpoint/2010/main" val="118656795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0DECF58D-4461-A614-EC8C-E56ED3EC42D0}"/>
              </a:ext>
            </a:extLst>
          </p:cNvPr>
          <p:cNvSpPr>
            <a:spLocks noGrp="1"/>
          </p:cNvSpPr>
          <p:nvPr>
            <p:ph sz="quarter" idx="13"/>
          </p:nvPr>
        </p:nvSpPr>
        <p:spPr>
          <a:xfrm>
            <a:off x="5668110" y="1018382"/>
            <a:ext cx="5936515" cy="3852862"/>
          </a:xfrm>
        </p:spPr>
        <p:txBody>
          <a:bodyPr/>
          <a:lstStyle/>
          <a:p>
            <a:r>
              <a:rPr lang="sv-SE" sz="2400" dirty="0">
                <a:latin typeface="Georgia" panose="02040502050405020303" pitchFamily="18" charset="0"/>
              </a:rPr>
              <a:t>Incheckning</a:t>
            </a:r>
          </a:p>
          <a:p>
            <a:r>
              <a:rPr lang="sv-SE" sz="2400" dirty="0">
                <a:latin typeface="Georgia" panose="02040502050405020303" pitchFamily="18" charset="0"/>
              </a:rPr>
              <a:t>Sammanfattning av specialistkollegium</a:t>
            </a:r>
          </a:p>
          <a:p>
            <a:r>
              <a:rPr lang="sv-SE" sz="2400" dirty="0">
                <a:latin typeface="Georgia" panose="02040502050405020303" pitchFamily="18" charset="0"/>
              </a:rPr>
              <a:t>Utforska specialistrollen igen</a:t>
            </a:r>
          </a:p>
          <a:p>
            <a:r>
              <a:rPr lang="sv-SE" sz="2400" dirty="0">
                <a:latin typeface="Georgia" panose="02040502050405020303" pitchFamily="18" charset="0"/>
              </a:rPr>
              <a:t>Positiv feedbackövning</a:t>
            </a:r>
          </a:p>
          <a:p>
            <a:r>
              <a:rPr lang="sv-SE" sz="2400" dirty="0">
                <a:latin typeface="Georgia" panose="02040502050405020303" pitchFamily="18" charset="0"/>
              </a:rPr>
              <a:t>Slutsummering</a:t>
            </a:r>
          </a:p>
        </p:txBody>
      </p:sp>
      <p:sp>
        <p:nvSpPr>
          <p:cNvPr id="4" name="Platshållare för bildnummer 3">
            <a:extLst>
              <a:ext uri="{FF2B5EF4-FFF2-40B4-BE49-F238E27FC236}">
                <a16:creationId xmlns:a16="http://schemas.microsoft.com/office/drawing/2014/main" id="{C1BFBABD-54B5-98C3-39A2-EF94073891A2}"/>
              </a:ext>
            </a:extLst>
          </p:cNvPr>
          <p:cNvSpPr>
            <a:spLocks noGrp="1"/>
          </p:cNvSpPr>
          <p:nvPr>
            <p:ph type="sldNum" sz="quarter" idx="12"/>
          </p:nvPr>
        </p:nvSpPr>
        <p:spPr/>
        <p:txBody>
          <a:bodyPr/>
          <a:lstStyle/>
          <a:p>
            <a:fld id="{AE086683-F536-42AB-ABBC-F4803DFE8DBC}" type="slidenum">
              <a:rPr lang="sv-SE" smtClean="0"/>
              <a:pPr/>
              <a:t>73</a:t>
            </a:fld>
            <a:endParaRPr lang="sv-SE" dirty="0"/>
          </a:p>
        </p:txBody>
      </p:sp>
      <p:sp>
        <p:nvSpPr>
          <p:cNvPr id="5" name="Rubrik 4">
            <a:extLst>
              <a:ext uri="{FF2B5EF4-FFF2-40B4-BE49-F238E27FC236}">
                <a16:creationId xmlns:a16="http://schemas.microsoft.com/office/drawing/2014/main" id="{DD2E842D-3634-0706-1073-C4631269018E}"/>
              </a:ext>
            </a:extLst>
          </p:cNvPr>
          <p:cNvSpPr>
            <a:spLocks noGrp="1"/>
          </p:cNvSpPr>
          <p:nvPr>
            <p:ph type="title"/>
          </p:nvPr>
        </p:nvSpPr>
        <p:spPr/>
        <p:txBody>
          <a:bodyPr/>
          <a:lstStyle/>
          <a:p>
            <a:r>
              <a:rPr lang="sv-SE" dirty="0">
                <a:latin typeface="Georgia" panose="02040502050405020303" pitchFamily="18" charset="0"/>
              </a:rPr>
              <a:t>Agenda för träff 12</a:t>
            </a:r>
          </a:p>
        </p:txBody>
      </p:sp>
    </p:spTree>
    <p:extLst>
      <p:ext uri="{BB962C8B-B14F-4D97-AF65-F5344CB8AC3E}">
        <p14:creationId xmlns:p14="http://schemas.microsoft.com/office/powerpoint/2010/main" val="104982591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B2F59DA1-E9B7-4FE4-AA22-A5EA5455611A}"/>
              </a:ext>
            </a:extLst>
          </p:cNvPr>
          <p:cNvSpPr>
            <a:spLocks noGrp="1"/>
          </p:cNvSpPr>
          <p:nvPr>
            <p:ph sz="quarter" idx="13"/>
          </p:nvPr>
        </p:nvSpPr>
        <p:spPr>
          <a:xfrm>
            <a:off x="595382" y="2024063"/>
            <a:ext cx="10641187" cy="3852862"/>
          </a:xfrm>
        </p:spPr>
        <p:txBody>
          <a:bodyPr/>
          <a:lstStyle/>
          <a:p>
            <a:r>
              <a:rPr lang="en-US" sz="2400" dirty="0" err="1">
                <a:solidFill>
                  <a:schemeClr val="bg2"/>
                </a:solidFill>
                <a:latin typeface="Georgia" panose="02040502050405020303" pitchFamily="18" charset="0"/>
              </a:rPr>
              <a:t>Arbetssituation</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kopplat</a:t>
            </a:r>
            <a:r>
              <a:rPr lang="en-US" sz="2400" dirty="0">
                <a:solidFill>
                  <a:schemeClr val="bg2"/>
                </a:solidFill>
                <a:latin typeface="Georgia" panose="02040502050405020303" pitchFamily="18" charset="0"/>
              </a:rPr>
              <a:t> till </a:t>
            </a:r>
            <a:r>
              <a:rPr lang="en-US" sz="2400" dirty="0" err="1">
                <a:solidFill>
                  <a:schemeClr val="bg2"/>
                </a:solidFill>
                <a:latin typeface="Georgia" panose="02040502050405020303" pitchFamily="18" charset="0"/>
              </a:rPr>
              <a:t>specialistrollen</a:t>
            </a:r>
            <a:endParaRPr lang="en-US" sz="2400" dirty="0">
              <a:solidFill>
                <a:schemeClr val="bg2"/>
              </a:solidFill>
              <a:latin typeface="Georgia" panose="02040502050405020303" pitchFamily="18" charset="0"/>
            </a:endParaRPr>
          </a:p>
          <a:p>
            <a:r>
              <a:rPr lang="en-US" sz="2400" dirty="0" err="1">
                <a:solidFill>
                  <a:schemeClr val="bg2"/>
                </a:solidFill>
                <a:latin typeface="Georgia" panose="02040502050405020303" pitchFamily="18" charset="0"/>
              </a:rPr>
              <a:t>Aktuellt</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läge</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i</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specialistutbildningen</a:t>
            </a:r>
            <a:endParaRPr lang="en-US" sz="2400" dirty="0">
              <a:solidFill>
                <a:schemeClr val="bg2"/>
              </a:solidFill>
              <a:latin typeface="Georgia" panose="02040502050405020303" pitchFamily="18" charset="0"/>
            </a:endParaRPr>
          </a:p>
          <a:p>
            <a:r>
              <a:rPr lang="en-US" sz="2400" dirty="0" err="1">
                <a:solidFill>
                  <a:schemeClr val="bg2"/>
                </a:solidFill>
                <a:latin typeface="Georgia" panose="02040502050405020303" pitchFamily="18" charset="0"/>
              </a:rPr>
              <a:t>Backspegel</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hur</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har</a:t>
            </a:r>
            <a:r>
              <a:rPr lang="en-US" sz="2400" dirty="0">
                <a:solidFill>
                  <a:schemeClr val="bg2"/>
                </a:solidFill>
                <a:latin typeface="Georgia" panose="02040502050405020303" pitchFamily="18" charset="0"/>
              </a:rPr>
              <a:t> det </a:t>
            </a:r>
            <a:r>
              <a:rPr lang="en-US" sz="2400" dirty="0" err="1">
                <a:solidFill>
                  <a:schemeClr val="bg2"/>
                </a:solidFill>
                <a:latin typeface="Georgia" panose="02040502050405020303" pitchFamily="18" charset="0"/>
              </a:rPr>
              <a:t>gått</a:t>
            </a:r>
            <a:r>
              <a:rPr lang="en-US" sz="2400" dirty="0">
                <a:solidFill>
                  <a:schemeClr val="bg2"/>
                </a:solidFill>
                <a:latin typeface="Georgia" panose="02040502050405020303" pitchFamily="18" charset="0"/>
              </a:rPr>
              <a:t> med det du tog med dig </a:t>
            </a:r>
            <a:r>
              <a:rPr lang="en-US" sz="2400" dirty="0" err="1">
                <a:solidFill>
                  <a:schemeClr val="bg2"/>
                </a:solidFill>
                <a:latin typeface="Georgia" panose="02040502050405020303" pitchFamily="18" charset="0"/>
              </a:rPr>
              <a:t>förra</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gången</a:t>
            </a:r>
            <a:r>
              <a:rPr lang="en-US" sz="2400" dirty="0">
                <a:solidFill>
                  <a:schemeClr val="bg2"/>
                </a:solidFill>
                <a:latin typeface="Georgia" panose="02040502050405020303" pitchFamily="18" charset="0"/>
              </a:rPr>
              <a:t>?</a:t>
            </a:r>
          </a:p>
          <a:p>
            <a:endParaRPr lang="sv-SE" sz="2400" dirty="0">
              <a:latin typeface="Georgia" panose="02040502050405020303" pitchFamily="18" charset="0"/>
            </a:endParaRPr>
          </a:p>
        </p:txBody>
      </p:sp>
      <p:sp>
        <p:nvSpPr>
          <p:cNvPr id="4" name="Platshållare för bildnummer 3">
            <a:extLst>
              <a:ext uri="{FF2B5EF4-FFF2-40B4-BE49-F238E27FC236}">
                <a16:creationId xmlns:a16="http://schemas.microsoft.com/office/drawing/2014/main" id="{54B54266-B9C4-49EA-83BE-4CC2FAD4E4FD}"/>
              </a:ext>
            </a:extLst>
          </p:cNvPr>
          <p:cNvSpPr>
            <a:spLocks noGrp="1"/>
          </p:cNvSpPr>
          <p:nvPr>
            <p:ph type="sldNum" sz="quarter" idx="12"/>
          </p:nvPr>
        </p:nvSpPr>
        <p:spPr/>
        <p:txBody>
          <a:bodyPr/>
          <a:lstStyle/>
          <a:p>
            <a:fld id="{AE086683-F536-42AB-ABBC-F4803DFE8DBC}" type="slidenum">
              <a:rPr lang="sv-SE" smtClean="0"/>
              <a:pPr/>
              <a:t>74</a:t>
            </a:fld>
            <a:endParaRPr lang="sv-SE" dirty="0"/>
          </a:p>
        </p:txBody>
      </p:sp>
      <p:sp>
        <p:nvSpPr>
          <p:cNvPr id="5" name="Rubrik 4">
            <a:extLst>
              <a:ext uri="{FF2B5EF4-FFF2-40B4-BE49-F238E27FC236}">
                <a16:creationId xmlns:a16="http://schemas.microsoft.com/office/drawing/2014/main" id="{12CB5757-8D08-454D-9F45-B723BE8027E8}"/>
              </a:ext>
            </a:extLst>
          </p:cNvPr>
          <p:cNvSpPr>
            <a:spLocks noGrp="1"/>
          </p:cNvSpPr>
          <p:nvPr>
            <p:ph type="title"/>
          </p:nvPr>
        </p:nvSpPr>
        <p:spPr/>
        <p:txBody>
          <a:bodyPr/>
          <a:lstStyle/>
          <a:p>
            <a:r>
              <a:rPr lang="sv-SE" dirty="0">
                <a:solidFill>
                  <a:schemeClr val="bg2"/>
                </a:solidFill>
                <a:latin typeface="Georgia" panose="02040502050405020303" pitchFamily="18" charset="0"/>
              </a:rPr>
              <a:t>Incheckning</a:t>
            </a:r>
          </a:p>
        </p:txBody>
      </p:sp>
    </p:spTree>
    <p:extLst>
      <p:ext uri="{BB962C8B-B14F-4D97-AF65-F5344CB8AC3E}">
        <p14:creationId xmlns:p14="http://schemas.microsoft.com/office/powerpoint/2010/main" val="275527919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B2F59DA1-E9B7-4FE4-AA22-A5EA5455611A}"/>
              </a:ext>
            </a:extLst>
          </p:cNvPr>
          <p:cNvSpPr>
            <a:spLocks noGrp="1"/>
          </p:cNvSpPr>
          <p:nvPr>
            <p:ph sz="quarter" idx="13"/>
          </p:nvPr>
        </p:nvSpPr>
        <p:spPr>
          <a:xfrm>
            <a:off x="595382" y="2024063"/>
            <a:ext cx="10641187" cy="3852862"/>
          </a:xfrm>
        </p:spPr>
        <p:txBody>
          <a:bodyPr/>
          <a:lstStyle/>
          <a:p>
            <a:r>
              <a:rPr lang="sv-SE" sz="2400" dirty="0">
                <a:solidFill>
                  <a:schemeClr val="bg2"/>
                </a:solidFill>
                <a:latin typeface="Georgia" panose="02040502050405020303" pitchFamily="18" charset="0"/>
              </a:rPr>
              <a:t>Vad har vi gjort?</a:t>
            </a:r>
          </a:p>
          <a:p>
            <a:r>
              <a:rPr lang="sv-SE" sz="2400" dirty="0">
                <a:solidFill>
                  <a:schemeClr val="bg2"/>
                </a:solidFill>
                <a:effectLst/>
                <a:latin typeface="Georgia" panose="02040502050405020303" pitchFamily="18" charset="0"/>
                <a:ea typeface="Garamond" panose="02020404030301010803" pitchFamily="18" charset="0"/>
                <a:cs typeface="Times New Roman" panose="02020603050405020304" pitchFamily="18" charset="0"/>
              </a:rPr>
              <a:t>Vad har det gett oss?</a:t>
            </a:r>
          </a:p>
          <a:p>
            <a:pPr marL="0" indent="0">
              <a:buNone/>
            </a:pPr>
            <a:endParaRPr lang="en-US" sz="2400" dirty="0">
              <a:solidFill>
                <a:schemeClr val="bg2"/>
              </a:solidFill>
              <a:latin typeface="Georgia" panose="02040502050405020303" pitchFamily="18" charset="0"/>
            </a:endParaRPr>
          </a:p>
        </p:txBody>
      </p:sp>
      <p:sp>
        <p:nvSpPr>
          <p:cNvPr id="4" name="Platshållare för bildnummer 3">
            <a:extLst>
              <a:ext uri="{FF2B5EF4-FFF2-40B4-BE49-F238E27FC236}">
                <a16:creationId xmlns:a16="http://schemas.microsoft.com/office/drawing/2014/main" id="{54B54266-B9C4-49EA-83BE-4CC2FAD4E4FD}"/>
              </a:ext>
            </a:extLst>
          </p:cNvPr>
          <p:cNvSpPr>
            <a:spLocks noGrp="1"/>
          </p:cNvSpPr>
          <p:nvPr>
            <p:ph type="sldNum" sz="quarter" idx="12"/>
          </p:nvPr>
        </p:nvSpPr>
        <p:spPr/>
        <p:txBody>
          <a:bodyPr/>
          <a:lstStyle/>
          <a:p>
            <a:fld id="{AE086683-F536-42AB-ABBC-F4803DFE8DBC}" type="slidenum">
              <a:rPr lang="sv-SE" smtClean="0"/>
              <a:pPr/>
              <a:t>75</a:t>
            </a:fld>
            <a:endParaRPr lang="sv-SE" dirty="0"/>
          </a:p>
        </p:txBody>
      </p:sp>
      <p:sp>
        <p:nvSpPr>
          <p:cNvPr id="5" name="Rubrik 4">
            <a:extLst>
              <a:ext uri="{FF2B5EF4-FFF2-40B4-BE49-F238E27FC236}">
                <a16:creationId xmlns:a16="http://schemas.microsoft.com/office/drawing/2014/main" id="{12CB5757-8D08-454D-9F45-B723BE8027E8}"/>
              </a:ext>
            </a:extLst>
          </p:cNvPr>
          <p:cNvSpPr>
            <a:spLocks noGrp="1"/>
          </p:cNvSpPr>
          <p:nvPr>
            <p:ph type="title"/>
          </p:nvPr>
        </p:nvSpPr>
        <p:spPr/>
        <p:txBody>
          <a:bodyPr/>
          <a:lstStyle/>
          <a:p>
            <a:r>
              <a:rPr lang="sv-SE" dirty="0">
                <a:solidFill>
                  <a:schemeClr val="bg2"/>
                </a:solidFill>
                <a:latin typeface="Georgia" panose="02040502050405020303" pitchFamily="18" charset="0"/>
              </a:rPr>
              <a:t>Sammanfattning av specialistkollegium</a:t>
            </a:r>
          </a:p>
        </p:txBody>
      </p:sp>
    </p:spTree>
    <p:extLst>
      <p:ext uri="{BB962C8B-B14F-4D97-AF65-F5344CB8AC3E}">
        <p14:creationId xmlns:p14="http://schemas.microsoft.com/office/powerpoint/2010/main" val="405251137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B2F59DA1-E9B7-4FE4-AA22-A5EA5455611A}"/>
              </a:ext>
            </a:extLst>
          </p:cNvPr>
          <p:cNvSpPr>
            <a:spLocks noGrp="1"/>
          </p:cNvSpPr>
          <p:nvPr>
            <p:ph sz="quarter" idx="13"/>
          </p:nvPr>
        </p:nvSpPr>
        <p:spPr>
          <a:xfrm>
            <a:off x="595382" y="2024063"/>
            <a:ext cx="10641187" cy="3852862"/>
          </a:xfrm>
        </p:spPr>
        <p:txBody>
          <a:bodyPr/>
          <a:lstStyle/>
          <a:p>
            <a:r>
              <a:rPr lang="en-US" sz="2400" dirty="0">
                <a:solidFill>
                  <a:schemeClr val="bg2"/>
                </a:solidFill>
                <a:latin typeface="Georgia" panose="02040502050405020303" pitchFamily="18" charset="0"/>
              </a:rPr>
              <a:t>Utforska </a:t>
            </a:r>
            <a:r>
              <a:rPr lang="en-US" sz="2400" dirty="0" err="1">
                <a:solidFill>
                  <a:schemeClr val="bg2"/>
                </a:solidFill>
                <a:latin typeface="Georgia" panose="02040502050405020303" pitchFamily="18" charset="0"/>
              </a:rPr>
              <a:t>egen</a:t>
            </a:r>
            <a:r>
              <a:rPr lang="en-US" sz="2400" dirty="0">
                <a:solidFill>
                  <a:schemeClr val="bg2"/>
                </a:solidFill>
                <a:latin typeface="Georgia" panose="02040502050405020303" pitchFamily="18" charset="0"/>
              </a:rPr>
              <a:t> syn </a:t>
            </a:r>
            <a:r>
              <a:rPr lang="en-US" sz="2400" dirty="0" err="1">
                <a:solidFill>
                  <a:schemeClr val="bg2"/>
                </a:solidFill>
                <a:latin typeface="Georgia" panose="02040502050405020303" pitchFamily="18" charset="0"/>
              </a:rPr>
              <a:t>på</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specialistrollen</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och</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lärandemål</a:t>
            </a:r>
            <a:r>
              <a:rPr lang="en-US" sz="2400" dirty="0">
                <a:solidFill>
                  <a:schemeClr val="bg2"/>
                </a:solidFill>
                <a:latin typeface="Georgia" panose="02040502050405020303" pitchFamily="18" charset="0"/>
              </a:rPr>
              <a:t> </a:t>
            </a:r>
            <a:r>
              <a:rPr lang="en-US" sz="2400" dirty="0" err="1">
                <a:solidFill>
                  <a:schemeClr val="bg2"/>
                </a:solidFill>
                <a:latin typeface="Georgia" panose="02040502050405020303" pitchFamily="18" charset="0"/>
              </a:rPr>
              <a:t>framåt</a:t>
            </a:r>
            <a:r>
              <a:rPr lang="en-US" sz="2400" dirty="0">
                <a:solidFill>
                  <a:schemeClr val="bg2"/>
                </a:solidFill>
                <a:latin typeface="Georgia" panose="02040502050405020303" pitchFamily="18" charset="0"/>
              </a:rPr>
              <a:t> med </a:t>
            </a:r>
            <a:r>
              <a:rPr lang="en-US" sz="2400" dirty="0" err="1">
                <a:solidFill>
                  <a:schemeClr val="bg2"/>
                </a:solidFill>
                <a:latin typeface="Georgia" panose="02040502050405020303" pitchFamily="18" charset="0"/>
              </a:rPr>
              <a:t>hjälp</a:t>
            </a:r>
            <a:r>
              <a:rPr lang="en-US" sz="2400" dirty="0">
                <a:solidFill>
                  <a:schemeClr val="bg2"/>
                </a:solidFill>
                <a:latin typeface="Georgia" panose="02040502050405020303" pitchFamily="18" charset="0"/>
              </a:rPr>
              <a:t> av </a:t>
            </a:r>
            <a:r>
              <a:rPr lang="en-US" sz="2400" dirty="0" err="1">
                <a:solidFill>
                  <a:schemeClr val="bg2"/>
                </a:solidFill>
                <a:latin typeface="Georgia" panose="02040502050405020303" pitchFamily="18" charset="0"/>
              </a:rPr>
              <a:t>dokumentet</a:t>
            </a:r>
            <a:r>
              <a:rPr lang="en-US" sz="2400" dirty="0">
                <a:solidFill>
                  <a:schemeClr val="bg2"/>
                </a:solidFill>
                <a:latin typeface="Georgia" panose="02040502050405020303" pitchFamily="18" charset="0"/>
              </a:rPr>
              <a:t> </a:t>
            </a:r>
            <a:r>
              <a:rPr lang="en-US" sz="2400" i="1" dirty="0" err="1">
                <a:solidFill>
                  <a:schemeClr val="bg2"/>
                </a:solidFill>
                <a:latin typeface="Georgia" panose="02040502050405020303" pitchFamily="18" charset="0"/>
              </a:rPr>
              <a:t>Avslut_utveckling</a:t>
            </a:r>
            <a:r>
              <a:rPr lang="en-US" sz="2400" i="1" dirty="0">
                <a:solidFill>
                  <a:schemeClr val="bg2"/>
                </a:solidFill>
                <a:latin typeface="Georgia" panose="02040502050405020303" pitchFamily="18" charset="0"/>
              </a:rPr>
              <a:t> </a:t>
            </a:r>
            <a:r>
              <a:rPr lang="en-US" sz="2400" i="1" dirty="0" err="1">
                <a:solidFill>
                  <a:schemeClr val="bg2"/>
                </a:solidFill>
                <a:latin typeface="Georgia" panose="02040502050405020303" pitchFamily="18" charset="0"/>
              </a:rPr>
              <a:t>i</a:t>
            </a:r>
            <a:r>
              <a:rPr lang="en-US" sz="2400" i="1" dirty="0">
                <a:solidFill>
                  <a:schemeClr val="bg2"/>
                </a:solidFill>
                <a:latin typeface="Georgia" panose="02040502050405020303" pitchFamily="18" charset="0"/>
              </a:rPr>
              <a:t> </a:t>
            </a:r>
            <a:r>
              <a:rPr lang="en-US" sz="2400" i="1" dirty="0" err="1">
                <a:solidFill>
                  <a:schemeClr val="bg2"/>
                </a:solidFill>
                <a:latin typeface="Georgia" panose="02040502050405020303" pitchFamily="18" charset="0"/>
              </a:rPr>
              <a:t>specialistrollen</a:t>
            </a:r>
            <a:endParaRPr lang="en-US" sz="2400" i="1" dirty="0">
              <a:solidFill>
                <a:schemeClr val="bg2"/>
              </a:solidFill>
              <a:latin typeface="Georgia" panose="02040502050405020303" pitchFamily="18" charset="0"/>
            </a:endParaRPr>
          </a:p>
          <a:p>
            <a:pPr lvl="1"/>
            <a:r>
              <a:rPr lang="sv-SE" sz="2000" dirty="0">
                <a:solidFill>
                  <a:schemeClr val="bg2"/>
                </a:solidFill>
                <a:effectLst/>
                <a:latin typeface="Georgia" panose="02040502050405020303" pitchFamily="18" charset="0"/>
                <a:ea typeface="Times New Roman" panose="02020603050405020304" pitchFamily="18" charset="0"/>
                <a:cs typeface="Times New Roman" panose="02020603050405020304" pitchFamily="18" charset="0"/>
              </a:rPr>
              <a:t>Har synen på specialistrollen ändrats under kollegietiden?</a:t>
            </a:r>
          </a:p>
          <a:p>
            <a:pPr lvl="1"/>
            <a:r>
              <a:rPr lang="sv-SE" sz="2000" dirty="0">
                <a:solidFill>
                  <a:schemeClr val="bg2"/>
                </a:solidFill>
                <a:effectLst/>
                <a:latin typeface="Georgia" panose="02040502050405020303" pitchFamily="18" charset="0"/>
                <a:ea typeface="Times New Roman" panose="02020603050405020304" pitchFamily="18" charset="0"/>
                <a:cs typeface="Times New Roman" panose="02020603050405020304" pitchFamily="18" charset="0"/>
              </a:rPr>
              <a:t>Utforska egen syn på specialistrollen och lärandemål, hur har detta förändrats?</a:t>
            </a:r>
          </a:p>
          <a:p>
            <a:pPr lvl="3"/>
            <a:r>
              <a:rPr lang="sv-SE" dirty="0">
                <a:solidFill>
                  <a:schemeClr val="bg2"/>
                </a:solidFill>
                <a:effectLst/>
                <a:latin typeface="Georgia" panose="02040502050405020303" pitchFamily="18" charset="0"/>
                <a:ea typeface="Garamond" panose="02020404030301010803" pitchFamily="18" charset="0"/>
                <a:cs typeface="Times New Roman" panose="02020603050405020304" pitchFamily="18" charset="0"/>
              </a:rPr>
              <a:t>Arbeta med ovanstående parvis eller på annat sätt</a:t>
            </a:r>
          </a:p>
          <a:p>
            <a:pPr>
              <a:spcAft>
                <a:spcPts val="600"/>
              </a:spcAft>
            </a:pPr>
            <a:r>
              <a:rPr lang="sv-SE" sz="2400" dirty="0">
                <a:solidFill>
                  <a:schemeClr val="bg2"/>
                </a:solidFill>
                <a:effectLst/>
                <a:latin typeface="Georgia" panose="02040502050405020303" pitchFamily="18" charset="0"/>
                <a:ea typeface="Garamond" panose="02020404030301010803" pitchFamily="18" charset="0"/>
                <a:cs typeface="Times New Roman" panose="02020603050405020304" pitchFamily="18" charset="0"/>
              </a:rPr>
              <a:t>Dragning i storgrupp – hur har er progression sett ut och vad är målen framåt?</a:t>
            </a:r>
          </a:p>
          <a:p>
            <a:pPr marL="0" indent="0">
              <a:buNone/>
            </a:pPr>
            <a:endParaRPr lang="en-US" sz="2400" dirty="0">
              <a:solidFill>
                <a:schemeClr val="bg2"/>
              </a:solidFill>
              <a:latin typeface="Georgia" panose="02040502050405020303" pitchFamily="18" charset="0"/>
            </a:endParaRPr>
          </a:p>
        </p:txBody>
      </p:sp>
      <p:sp>
        <p:nvSpPr>
          <p:cNvPr id="4" name="Platshållare för bildnummer 3">
            <a:extLst>
              <a:ext uri="{FF2B5EF4-FFF2-40B4-BE49-F238E27FC236}">
                <a16:creationId xmlns:a16="http://schemas.microsoft.com/office/drawing/2014/main" id="{54B54266-B9C4-49EA-83BE-4CC2FAD4E4FD}"/>
              </a:ext>
            </a:extLst>
          </p:cNvPr>
          <p:cNvSpPr>
            <a:spLocks noGrp="1"/>
          </p:cNvSpPr>
          <p:nvPr>
            <p:ph type="sldNum" sz="quarter" idx="12"/>
          </p:nvPr>
        </p:nvSpPr>
        <p:spPr/>
        <p:txBody>
          <a:bodyPr/>
          <a:lstStyle/>
          <a:p>
            <a:fld id="{AE086683-F536-42AB-ABBC-F4803DFE8DBC}" type="slidenum">
              <a:rPr lang="sv-SE" smtClean="0"/>
              <a:pPr/>
              <a:t>76</a:t>
            </a:fld>
            <a:endParaRPr lang="sv-SE" dirty="0"/>
          </a:p>
        </p:txBody>
      </p:sp>
      <p:sp>
        <p:nvSpPr>
          <p:cNvPr id="5" name="Rubrik 4">
            <a:extLst>
              <a:ext uri="{FF2B5EF4-FFF2-40B4-BE49-F238E27FC236}">
                <a16:creationId xmlns:a16="http://schemas.microsoft.com/office/drawing/2014/main" id="{12CB5757-8D08-454D-9F45-B723BE8027E8}"/>
              </a:ext>
            </a:extLst>
          </p:cNvPr>
          <p:cNvSpPr>
            <a:spLocks noGrp="1"/>
          </p:cNvSpPr>
          <p:nvPr>
            <p:ph type="title"/>
          </p:nvPr>
        </p:nvSpPr>
        <p:spPr/>
        <p:txBody>
          <a:bodyPr/>
          <a:lstStyle/>
          <a:p>
            <a:r>
              <a:rPr lang="sv-SE" dirty="0">
                <a:solidFill>
                  <a:schemeClr val="bg2"/>
                </a:solidFill>
                <a:latin typeface="Georgia" panose="02040502050405020303" pitchFamily="18" charset="0"/>
              </a:rPr>
              <a:t>Vad innebär specialistrollen?</a:t>
            </a:r>
          </a:p>
        </p:txBody>
      </p:sp>
    </p:spTree>
    <p:extLst>
      <p:ext uri="{BB962C8B-B14F-4D97-AF65-F5344CB8AC3E}">
        <p14:creationId xmlns:p14="http://schemas.microsoft.com/office/powerpoint/2010/main" val="323788231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54B54266-B9C4-49EA-83BE-4CC2FAD4E4FD}"/>
              </a:ext>
            </a:extLst>
          </p:cNvPr>
          <p:cNvSpPr>
            <a:spLocks noGrp="1"/>
          </p:cNvSpPr>
          <p:nvPr>
            <p:ph type="sldNum" sz="quarter" idx="12"/>
          </p:nvPr>
        </p:nvSpPr>
        <p:spPr/>
        <p:txBody>
          <a:bodyPr/>
          <a:lstStyle/>
          <a:p>
            <a:fld id="{AE086683-F536-42AB-ABBC-F4803DFE8DBC}" type="slidenum">
              <a:rPr lang="sv-SE" smtClean="0"/>
              <a:pPr/>
              <a:t>77</a:t>
            </a:fld>
            <a:endParaRPr lang="sv-SE" dirty="0"/>
          </a:p>
        </p:txBody>
      </p:sp>
      <p:sp>
        <p:nvSpPr>
          <p:cNvPr id="5" name="Rubrik 4">
            <a:extLst>
              <a:ext uri="{FF2B5EF4-FFF2-40B4-BE49-F238E27FC236}">
                <a16:creationId xmlns:a16="http://schemas.microsoft.com/office/drawing/2014/main" id="{12CB5757-8D08-454D-9F45-B723BE8027E8}"/>
              </a:ext>
            </a:extLst>
          </p:cNvPr>
          <p:cNvSpPr>
            <a:spLocks noGrp="1"/>
          </p:cNvSpPr>
          <p:nvPr>
            <p:ph type="title"/>
          </p:nvPr>
        </p:nvSpPr>
        <p:spPr/>
        <p:txBody>
          <a:bodyPr/>
          <a:lstStyle/>
          <a:p>
            <a:r>
              <a:rPr lang="sv-SE" dirty="0">
                <a:solidFill>
                  <a:schemeClr val="bg2"/>
                </a:solidFill>
                <a:latin typeface="Georgia" panose="02040502050405020303" pitchFamily="18" charset="0"/>
              </a:rPr>
              <a:t>Positiv feedbackövning</a:t>
            </a:r>
            <a:br>
              <a:rPr lang="sv-SE" dirty="0">
                <a:solidFill>
                  <a:schemeClr val="bg2"/>
                </a:solidFill>
                <a:latin typeface="Georgia" panose="02040502050405020303" pitchFamily="18" charset="0"/>
              </a:rPr>
            </a:br>
            <a:br>
              <a:rPr lang="sv-SE" dirty="0">
                <a:solidFill>
                  <a:schemeClr val="bg2"/>
                </a:solidFill>
                <a:latin typeface="Georgia" panose="02040502050405020303" pitchFamily="18" charset="0"/>
              </a:rPr>
            </a:br>
            <a:r>
              <a:rPr lang="sv-SE" dirty="0">
                <a:solidFill>
                  <a:schemeClr val="bg2"/>
                </a:solidFill>
                <a:latin typeface="Georgia" panose="02040502050405020303" pitchFamily="18" charset="0"/>
              </a:rPr>
              <a:t>övning 6</a:t>
            </a:r>
          </a:p>
        </p:txBody>
      </p:sp>
    </p:spTree>
    <p:extLst>
      <p:ext uri="{BB962C8B-B14F-4D97-AF65-F5344CB8AC3E}">
        <p14:creationId xmlns:p14="http://schemas.microsoft.com/office/powerpoint/2010/main" val="90487822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B2F59DA1-E9B7-4FE4-AA22-A5EA5455611A}"/>
              </a:ext>
            </a:extLst>
          </p:cNvPr>
          <p:cNvSpPr>
            <a:spLocks noGrp="1"/>
          </p:cNvSpPr>
          <p:nvPr>
            <p:ph sz="quarter" idx="13"/>
          </p:nvPr>
        </p:nvSpPr>
        <p:spPr>
          <a:xfrm>
            <a:off x="595382" y="1567543"/>
            <a:ext cx="10641187" cy="4309382"/>
          </a:xfrm>
        </p:spPr>
        <p:txBody>
          <a:bodyPr/>
          <a:lstStyle/>
          <a:p>
            <a:pPr marL="0" indent="0" algn="ctr">
              <a:buNone/>
            </a:pPr>
            <a:r>
              <a:rPr lang="sv-SE" sz="2400" dirty="0">
                <a:solidFill>
                  <a:schemeClr val="accent1"/>
                </a:solidFill>
                <a:latin typeface="Georgia" panose="02040502050405020303" pitchFamily="18" charset="0"/>
              </a:rPr>
              <a:t>Er mentor kommer nu att rapportera in ert godkännande till IHPU och meriten läggs då in i er mapp. Ni kommer inte få något pappersintyg och behöver inte göra något själva för att få in informationen.</a:t>
            </a:r>
          </a:p>
          <a:p>
            <a:pPr marL="0" indent="0" algn="ctr">
              <a:buNone/>
            </a:pPr>
            <a:r>
              <a:rPr lang="sv-SE" sz="2400" dirty="0">
                <a:solidFill>
                  <a:schemeClr val="accent1"/>
                </a:solidFill>
                <a:latin typeface="Georgia" panose="02040502050405020303" pitchFamily="18" charset="0"/>
              </a:rPr>
              <a:t>Vi är mycket glada om ni återigen ger oss information om hur det fungerat för er genom att fylla i en sista utvärdering.</a:t>
            </a:r>
          </a:p>
          <a:p>
            <a:pPr marL="0" indent="0" algn="ctr">
              <a:buNone/>
            </a:pPr>
            <a:r>
              <a:rPr lang="sv-SE" sz="2400" dirty="0">
                <a:solidFill>
                  <a:schemeClr val="accent1"/>
                </a:solidFill>
                <a:latin typeface="Georgia" panose="02040502050405020303" pitchFamily="18" charset="0"/>
              </a:rPr>
              <a:t>Länk till utvärderingen hittas i dokumentet ”Utvärderingslänkar” och här:</a:t>
            </a:r>
          </a:p>
          <a:p>
            <a:pPr marL="0" indent="0" algn="ctr">
              <a:buNone/>
            </a:pPr>
            <a:r>
              <a:rPr lang="sv-SE" sz="2400" u="sng" dirty="0">
                <a:solidFill>
                  <a:schemeClr val="accent1"/>
                </a:solidFill>
                <a:effectLst/>
                <a:latin typeface="Georgia" panose="02040502050405020303" pitchFamily="18"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https://ui.ungpd.com/Surveys/443f98ac-248e-4d75-b7e1-1faf8ee1c43c</a:t>
            </a:r>
            <a:endParaRPr lang="sv-SE" sz="2400" dirty="0">
              <a:solidFill>
                <a:schemeClr val="accent1"/>
              </a:solidFill>
              <a:latin typeface="Georgia" panose="02040502050405020303" pitchFamily="18" charset="0"/>
            </a:endParaRPr>
          </a:p>
          <a:p>
            <a:pPr marL="0" indent="0" algn="ctr">
              <a:buNone/>
            </a:pPr>
            <a:endParaRPr lang="sv-SE" sz="2400" dirty="0">
              <a:solidFill>
                <a:schemeClr val="accent1"/>
              </a:solidFill>
              <a:latin typeface="Georgia" panose="02040502050405020303" pitchFamily="18" charset="0"/>
            </a:endParaRPr>
          </a:p>
          <a:p>
            <a:pPr marL="0" indent="0" algn="ctr">
              <a:buNone/>
            </a:pPr>
            <a:r>
              <a:rPr lang="sv-SE" sz="2400" dirty="0">
                <a:solidFill>
                  <a:schemeClr val="accent1"/>
                </a:solidFill>
                <a:latin typeface="Georgia" panose="02040502050405020303" pitchFamily="18" charset="0"/>
              </a:rPr>
              <a:t>Stort tack från IHPU!</a:t>
            </a:r>
          </a:p>
        </p:txBody>
      </p:sp>
      <p:sp>
        <p:nvSpPr>
          <p:cNvPr id="4" name="Platshållare för bildnummer 3">
            <a:extLst>
              <a:ext uri="{FF2B5EF4-FFF2-40B4-BE49-F238E27FC236}">
                <a16:creationId xmlns:a16="http://schemas.microsoft.com/office/drawing/2014/main" id="{54B54266-B9C4-49EA-83BE-4CC2FAD4E4FD}"/>
              </a:ext>
            </a:extLst>
          </p:cNvPr>
          <p:cNvSpPr>
            <a:spLocks noGrp="1"/>
          </p:cNvSpPr>
          <p:nvPr>
            <p:ph type="sldNum" sz="quarter" idx="12"/>
          </p:nvPr>
        </p:nvSpPr>
        <p:spPr/>
        <p:txBody>
          <a:bodyPr/>
          <a:lstStyle/>
          <a:p>
            <a:fld id="{AE086683-F536-42AB-ABBC-F4803DFE8DBC}" type="slidenum">
              <a:rPr lang="sv-SE" smtClean="0"/>
              <a:pPr/>
              <a:t>78</a:t>
            </a:fld>
            <a:endParaRPr lang="sv-SE" dirty="0"/>
          </a:p>
        </p:txBody>
      </p:sp>
      <p:sp>
        <p:nvSpPr>
          <p:cNvPr id="5" name="Rubrik 4">
            <a:extLst>
              <a:ext uri="{FF2B5EF4-FFF2-40B4-BE49-F238E27FC236}">
                <a16:creationId xmlns:a16="http://schemas.microsoft.com/office/drawing/2014/main" id="{12CB5757-8D08-454D-9F45-B723BE8027E8}"/>
              </a:ext>
            </a:extLst>
          </p:cNvPr>
          <p:cNvSpPr>
            <a:spLocks noGrp="1"/>
          </p:cNvSpPr>
          <p:nvPr>
            <p:ph type="title"/>
          </p:nvPr>
        </p:nvSpPr>
        <p:spPr>
          <a:xfrm>
            <a:off x="144966" y="685876"/>
            <a:ext cx="11920653" cy="760413"/>
          </a:xfrm>
        </p:spPr>
        <p:txBody>
          <a:bodyPr/>
          <a:lstStyle/>
          <a:p>
            <a:pPr algn="ctr"/>
            <a:r>
              <a:rPr lang="sv-SE" sz="4000" dirty="0">
                <a:solidFill>
                  <a:schemeClr val="accent1"/>
                </a:solidFill>
                <a:latin typeface="Georgia" panose="02040502050405020303" pitchFamily="18" charset="0"/>
              </a:rPr>
              <a:t>Grattis till genomfört specialistkollegium!</a:t>
            </a:r>
          </a:p>
        </p:txBody>
      </p:sp>
    </p:spTree>
    <p:extLst>
      <p:ext uri="{BB962C8B-B14F-4D97-AF65-F5344CB8AC3E}">
        <p14:creationId xmlns:p14="http://schemas.microsoft.com/office/powerpoint/2010/main" val="165011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E7D0DA8C-685E-2334-ADA4-D32A6E9A959C}"/>
              </a:ext>
            </a:extLst>
          </p:cNvPr>
          <p:cNvSpPr>
            <a:spLocks noGrp="1"/>
          </p:cNvSpPr>
          <p:nvPr>
            <p:ph sz="quarter" idx="13"/>
          </p:nvPr>
        </p:nvSpPr>
        <p:spPr>
          <a:xfrm>
            <a:off x="646750" y="2088906"/>
            <a:ext cx="10010633" cy="1340094"/>
          </a:xfrm>
        </p:spPr>
        <p:txBody>
          <a:bodyPr/>
          <a:lstStyle/>
          <a:p>
            <a:pPr marL="0" indent="0" algn="l" fontAlgn="base">
              <a:buNone/>
            </a:pPr>
            <a:r>
              <a:rPr lang="sv-SE" sz="2400" b="1" i="0" dirty="0">
                <a:solidFill>
                  <a:schemeClr val="bg2"/>
                </a:solidFill>
                <a:effectLst/>
                <a:latin typeface="Georgia" panose="02040502050405020303" pitchFamily="18" charset="0"/>
              </a:rPr>
              <a:t>Visa förmåga att:</a:t>
            </a:r>
          </a:p>
          <a:p>
            <a:pPr algn="l" fontAlgn="base">
              <a:buFont typeface="Arial" panose="020B0604020202020204" pitchFamily="34" charset="0"/>
              <a:buChar char="•"/>
            </a:pPr>
            <a:r>
              <a:rPr lang="sv-SE" sz="2400" b="0" i="0" dirty="0">
                <a:solidFill>
                  <a:schemeClr val="bg2"/>
                </a:solidFill>
                <a:effectLst/>
                <a:latin typeface="Georgia" panose="02040502050405020303" pitchFamily="18" charset="0"/>
              </a:rPr>
              <a:t>Identifiera och genomföra ansvarsuppgifter som passar specialistrollen inom den aktuella verksamheten.</a:t>
            </a:r>
          </a:p>
          <a:p>
            <a:pPr algn="l" fontAlgn="base">
              <a:buFont typeface="Arial" panose="020B0604020202020204" pitchFamily="34" charset="0"/>
              <a:buChar char="•"/>
            </a:pPr>
            <a:r>
              <a:rPr lang="sv-SE" sz="2400" b="0" i="0" dirty="0">
                <a:solidFill>
                  <a:schemeClr val="bg2"/>
                </a:solidFill>
                <a:effectLst/>
                <a:latin typeface="Georgia" panose="02040502050405020303" pitchFamily="18" charset="0"/>
              </a:rPr>
              <a:t>Identifiera relevanta dilemman i yrkesutövningen som specialistpsykolog och ge förslag på lämpliga åtgärder och ett professionellt förhållningssätt vid risk- och konsekvensanalyser av den egna verksamheten.</a:t>
            </a:r>
          </a:p>
          <a:p>
            <a:pPr marL="0" indent="0">
              <a:buNone/>
            </a:pPr>
            <a:endParaRPr lang="sv-SE" dirty="0">
              <a:solidFill>
                <a:schemeClr val="bg2"/>
              </a:solidFill>
              <a:latin typeface="Georgia" panose="02040502050405020303" pitchFamily="18" charset="0"/>
            </a:endParaRPr>
          </a:p>
        </p:txBody>
      </p:sp>
      <p:sp>
        <p:nvSpPr>
          <p:cNvPr id="4" name="Platshållare för bildnummer 3">
            <a:extLst>
              <a:ext uri="{FF2B5EF4-FFF2-40B4-BE49-F238E27FC236}">
                <a16:creationId xmlns:a16="http://schemas.microsoft.com/office/drawing/2014/main" id="{F2562ACB-99F6-6889-E16F-2923A3844F59}"/>
              </a:ext>
            </a:extLst>
          </p:cNvPr>
          <p:cNvSpPr>
            <a:spLocks noGrp="1"/>
          </p:cNvSpPr>
          <p:nvPr>
            <p:ph type="sldNum" sz="quarter" idx="12"/>
          </p:nvPr>
        </p:nvSpPr>
        <p:spPr/>
        <p:txBody>
          <a:bodyPr/>
          <a:lstStyle/>
          <a:p>
            <a:fld id="{AE086683-F536-42AB-ABBC-F4803DFE8DBC}" type="slidenum">
              <a:rPr lang="sv-SE" smtClean="0"/>
              <a:pPr/>
              <a:t>8</a:t>
            </a:fld>
            <a:endParaRPr lang="sv-SE" dirty="0"/>
          </a:p>
        </p:txBody>
      </p:sp>
      <p:sp>
        <p:nvSpPr>
          <p:cNvPr id="5" name="Rubrik 4">
            <a:extLst>
              <a:ext uri="{FF2B5EF4-FFF2-40B4-BE49-F238E27FC236}">
                <a16:creationId xmlns:a16="http://schemas.microsoft.com/office/drawing/2014/main" id="{DA9045FB-5F06-356B-DC70-A1E366172779}"/>
              </a:ext>
            </a:extLst>
          </p:cNvPr>
          <p:cNvSpPr>
            <a:spLocks noGrp="1"/>
          </p:cNvSpPr>
          <p:nvPr>
            <p:ph type="title"/>
          </p:nvPr>
        </p:nvSpPr>
        <p:spPr/>
        <p:txBody>
          <a:bodyPr/>
          <a:lstStyle/>
          <a:p>
            <a:r>
              <a:rPr lang="sv-SE" dirty="0">
                <a:solidFill>
                  <a:schemeClr val="bg2"/>
                </a:solidFill>
                <a:latin typeface="Georgia" panose="02040502050405020303" pitchFamily="18" charset="0"/>
              </a:rPr>
              <a:t>Lärandeaktiviteter</a:t>
            </a:r>
          </a:p>
        </p:txBody>
      </p:sp>
    </p:spTree>
    <p:extLst>
      <p:ext uri="{BB962C8B-B14F-4D97-AF65-F5344CB8AC3E}">
        <p14:creationId xmlns:p14="http://schemas.microsoft.com/office/powerpoint/2010/main" val="306750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E7D0DA8C-685E-2334-ADA4-D32A6E9A959C}"/>
              </a:ext>
            </a:extLst>
          </p:cNvPr>
          <p:cNvSpPr>
            <a:spLocks noGrp="1"/>
          </p:cNvSpPr>
          <p:nvPr>
            <p:ph sz="quarter" idx="13"/>
          </p:nvPr>
        </p:nvSpPr>
        <p:spPr>
          <a:xfrm>
            <a:off x="587375" y="1561374"/>
            <a:ext cx="10010633" cy="1340094"/>
          </a:xfrm>
        </p:spPr>
        <p:txBody>
          <a:bodyPr/>
          <a:lstStyle/>
          <a:p>
            <a:pPr marL="0" indent="0" algn="l" fontAlgn="base">
              <a:buNone/>
            </a:pPr>
            <a:r>
              <a:rPr lang="sv-SE" sz="2400" b="1" i="0" dirty="0">
                <a:solidFill>
                  <a:schemeClr val="bg2"/>
                </a:solidFill>
                <a:effectLst/>
                <a:latin typeface="Georgia" panose="02040502050405020303" pitchFamily="18" charset="0"/>
              </a:rPr>
              <a:t>Fördjupad kunskap och förståelse för vad specialistrollen innebär när det gäller:</a:t>
            </a:r>
          </a:p>
          <a:p>
            <a:pPr algn="l" fontAlgn="base">
              <a:buFont typeface="Arial" panose="020B0604020202020204" pitchFamily="34" charset="0"/>
              <a:buChar char="•"/>
            </a:pPr>
            <a:r>
              <a:rPr lang="sv-SE" sz="2400" b="0" i="0" dirty="0">
                <a:solidFill>
                  <a:schemeClr val="bg2"/>
                </a:solidFill>
                <a:effectLst/>
                <a:latin typeface="Georgia" panose="02040502050405020303" pitchFamily="18" charset="0"/>
              </a:rPr>
              <a:t>Att axla rollen som ledare för den psykologiska verksamheten, psykologprofessionen och ämnesinriktningen.</a:t>
            </a:r>
          </a:p>
          <a:p>
            <a:pPr algn="l" fontAlgn="base">
              <a:buFont typeface="Arial" panose="020B0604020202020204" pitchFamily="34" charset="0"/>
              <a:buChar char="•"/>
            </a:pPr>
            <a:r>
              <a:rPr lang="sv-SE" sz="2400" b="0" i="0" dirty="0">
                <a:solidFill>
                  <a:schemeClr val="bg2"/>
                </a:solidFill>
                <a:effectLst/>
                <a:latin typeface="Georgia" panose="02040502050405020303" pitchFamily="18" charset="0"/>
              </a:rPr>
              <a:t>Att leda och delta i evidensbaserad metodutveckling (planera, genomföra, utvärdera) inom den egna verksamheten.</a:t>
            </a:r>
          </a:p>
          <a:p>
            <a:pPr algn="l" fontAlgn="base">
              <a:buFont typeface="Arial" panose="020B0604020202020204" pitchFamily="34" charset="0"/>
              <a:buChar char="•"/>
            </a:pPr>
            <a:r>
              <a:rPr lang="sv-SE" sz="2400" b="0" i="0" dirty="0">
                <a:solidFill>
                  <a:schemeClr val="bg2"/>
                </a:solidFill>
                <a:effectLst/>
                <a:latin typeface="Georgia" panose="02040502050405020303" pitchFamily="18" charset="0"/>
              </a:rPr>
              <a:t>Att leda och delta i kartläggning och planering av kompetensförsörjning av sin profession inom den egna verksamheten såväl som mer övergripande inom det egna ämnesområdet.</a:t>
            </a:r>
          </a:p>
          <a:p>
            <a:pPr algn="l" fontAlgn="base">
              <a:buFont typeface="Arial" panose="020B0604020202020204" pitchFamily="34" charset="0"/>
              <a:buChar char="•"/>
            </a:pPr>
            <a:r>
              <a:rPr lang="sv-SE" sz="2400" b="0" i="0" dirty="0">
                <a:solidFill>
                  <a:schemeClr val="bg2"/>
                </a:solidFill>
                <a:effectLst/>
                <a:latin typeface="Georgia" panose="02040502050405020303" pitchFamily="18" charset="0"/>
              </a:rPr>
              <a:t>Att självständigt ansvara för evidensbaserad kunskaps- och färdighetsöverföring gentemot den egna och andra professioner.</a:t>
            </a:r>
          </a:p>
          <a:p>
            <a:pPr marL="0" indent="0">
              <a:buNone/>
            </a:pPr>
            <a:endParaRPr lang="sv-SE" dirty="0">
              <a:solidFill>
                <a:schemeClr val="bg2"/>
              </a:solidFill>
              <a:latin typeface="Georgia" panose="02040502050405020303" pitchFamily="18" charset="0"/>
            </a:endParaRPr>
          </a:p>
        </p:txBody>
      </p:sp>
      <p:sp>
        <p:nvSpPr>
          <p:cNvPr id="4" name="Platshållare för bildnummer 3">
            <a:extLst>
              <a:ext uri="{FF2B5EF4-FFF2-40B4-BE49-F238E27FC236}">
                <a16:creationId xmlns:a16="http://schemas.microsoft.com/office/drawing/2014/main" id="{F2562ACB-99F6-6889-E16F-2923A3844F59}"/>
              </a:ext>
            </a:extLst>
          </p:cNvPr>
          <p:cNvSpPr>
            <a:spLocks noGrp="1"/>
          </p:cNvSpPr>
          <p:nvPr>
            <p:ph type="sldNum" sz="quarter" idx="12"/>
          </p:nvPr>
        </p:nvSpPr>
        <p:spPr/>
        <p:txBody>
          <a:bodyPr/>
          <a:lstStyle/>
          <a:p>
            <a:fld id="{AE086683-F536-42AB-ABBC-F4803DFE8DBC}" type="slidenum">
              <a:rPr lang="sv-SE" smtClean="0"/>
              <a:pPr/>
              <a:t>9</a:t>
            </a:fld>
            <a:endParaRPr lang="sv-SE" dirty="0"/>
          </a:p>
        </p:txBody>
      </p:sp>
      <p:sp>
        <p:nvSpPr>
          <p:cNvPr id="5" name="Rubrik 4">
            <a:extLst>
              <a:ext uri="{FF2B5EF4-FFF2-40B4-BE49-F238E27FC236}">
                <a16:creationId xmlns:a16="http://schemas.microsoft.com/office/drawing/2014/main" id="{DA9045FB-5F06-356B-DC70-A1E366172779}"/>
              </a:ext>
            </a:extLst>
          </p:cNvPr>
          <p:cNvSpPr>
            <a:spLocks noGrp="1"/>
          </p:cNvSpPr>
          <p:nvPr>
            <p:ph type="title"/>
          </p:nvPr>
        </p:nvSpPr>
        <p:spPr>
          <a:xfrm>
            <a:off x="587375" y="701866"/>
            <a:ext cx="10037692" cy="760413"/>
          </a:xfrm>
        </p:spPr>
        <p:txBody>
          <a:bodyPr/>
          <a:lstStyle/>
          <a:p>
            <a:r>
              <a:rPr lang="sv-SE">
                <a:solidFill>
                  <a:schemeClr val="bg2"/>
                </a:solidFill>
                <a:latin typeface="Georgia" panose="02040502050405020303" pitchFamily="18" charset="0"/>
              </a:rPr>
              <a:t>Lärandemål</a:t>
            </a:r>
            <a:endParaRPr lang="sv-SE" dirty="0">
              <a:solidFill>
                <a:schemeClr val="bg2"/>
              </a:solidFill>
              <a:latin typeface="Georgia" panose="02040502050405020303" pitchFamily="18" charset="0"/>
            </a:endParaRPr>
          </a:p>
        </p:txBody>
      </p:sp>
    </p:spTree>
    <p:extLst>
      <p:ext uri="{BB962C8B-B14F-4D97-AF65-F5344CB8AC3E}">
        <p14:creationId xmlns:p14="http://schemas.microsoft.com/office/powerpoint/2010/main" val="2790349933"/>
      </p:ext>
    </p:extLst>
  </p:cSld>
  <p:clrMapOvr>
    <a:masterClrMapping/>
  </p:clrMapOvr>
</p:sld>
</file>

<file path=ppt/theme/theme1.xml><?xml version="1.0" encoding="utf-8"?>
<a:theme xmlns:a="http://schemas.openxmlformats.org/drawingml/2006/main" name="Psykologförbundet">
  <a:themeElements>
    <a:clrScheme name="Psykologförbundet Color">
      <a:dk1>
        <a:sysClr val="windowText" lastClr="000000"/>
      </a:dk1>
      <a:lt1>
        <a:srgbClr val="DBD8C9"/>
      </a:lt1>
      <a:dk2>
        <a:srgbClr val="383839"/>
      </a:dk2>
      <a:lt2>
        <a:srgbClr val="F8F8F8"/>
      </a:lt2>
      <a:accent1>
        <a:srgbClr val="C6AB74"/>
      </a:accent1>
      <a:accent2>
        <a:srgbClr val="B88276"/>
      </a:accent2>
      <a:accent3>
        <a:srgbClr val="5C6A75"/>
      </a:accent3>
      <a:accent4>
        <a:srgbClr val="587978"/>
      </a:accent4>
      <a:accent5>
        <a:srgbClr val="EBE9E1"/>
      </a:accent5>
      <a:accent6>
        <a:srgbClr val="A4A597"/>
      </a:accent6>
      <a:hlink>
        <a:srgbClr val="5C6A75"/>
      </a:hlink>
      <a:folHlink>
        <a:srgbClr val="587978"/>
      </a:folHlink>
    </a:clrScheme>
    <a:fontScheme name="Psykologförbundet Arial Font">
      <a:majorFont>
        <a:latin typeface="Arial"/>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sykologförbundet Arial_Georgia.potx" id="{E9727B2F-FA7F-4FE3-B3EA-9DA24D018930}" vid="{00746999-02D5-4A59-A6E1-1FD81BED4CDA}"/>
    </a:ext>
  </a:extLst>
</a:theme>
</file>

<file path=ppt/theme/theme2.xml><?xml version="1.0" encoding="utf-8"?>
<a:theme xmlns:a="http://schemas.openxmlformats.org/drawingml/2006/main" name="Office-tema">
  <a:themeElements>
    <a:clrScheme name="Psykologförbundet Color">
      <a:dk1>
        <a:sysClr val="windowText" lastClr="000000"/>
      </a:dk1>
      <a:lt1>
        <a:srgbClr val="DBD8C9"/>
      </a:lt1>
      <a:dk2>
        <a:srgbClr val="383839"/>
      </a:dk2>
      <a:lt2>
        <a:srgbClr val="F8F8F8"/>
      </a:lt2>
      <a:accent1>
        <a:srgbClr val="C6AB74"/>
      </a:accent1>
      <a:accent2>
        <a:srgbClr val="B88276"/>
      </a:accent2>
      <a:accent3>
        <a:srgbClr val="5C6A75"/>
      </a:accent3>
      <a:accent4>
        <a:srgbClr val="587978"/>
      </a:accent4>
      <a:accent5>
        <a:srgbClr val="EBE9E1"/>
      </a:accent5>
      <a:accent6>
        <a:srgbClr val="A4A597"/>
      </a:accent6>
      <a:hlink>
        <a:srgbClr val="5C6A75"/>
      </a:hlink>
      <a:folHlink>
        <a:srgbClr val="587978"/>
      </a:folHlink>
    </a:clrScheme>
    <a:fontScheme name="Psykologförbundet Font">
      <a:majorFont>
        <a:latin typeface="Optima nova LT RegularOsF"/>
        <a:ea typeface=""/>
        <a:cs typeface=""/>
      </a:majorFont>
      <a:minorFont>
        <a:latin typeface="Optima nova LT RegularOs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Psykologförbundet Color">
      <a:dk1>
        <a:sysClr val="windowText" lastClr="000000"/>
      </a:dk1>
      <a:lt1>
        <a:srgbClr val="DBD8C9"/>
      </a:lt1>
      <a:dk2>
        <a:srgbClr val="383839"/>
      </a:dk2>
      <a:lt2>
        <a:srgbClr val="F8F8F8"/>
      </a:lt2>
      <a:accent1>
        <a:srgbClr val="C6AB74"/>
      </a:accent1>
      <a:accent2>
        <a:srgbClr val="B88276"/>
      </a:accent2>
      <a:accent3>
        <a:srgbClr val="5C6A75"/>
      </a:accent3>
      <a:accent4>
        <a:srgbClr val="587978"/>
      </a:accent4>
      <a:accent5>
        <a:srgbClr val="EBE9E1"/>
      </a:accent5>
      <a:accent6>
        <a:srgbClr val="A4A597"/>
      </a:accent6>
      <a:hlink>
        <a:srgbClr val="5C6A75"/>
      </a:hlink>
      <a:folHlink>
        <a:srgbClr val="587978"/>
      </a:folHlink>
    </a:clrScheme>
    <a:fontScheme name="Psykologförbundet Font">
      <a:majorFont>
        <a:latin typeface="Optima nova LT RegularOsF"/>
        <a:ea typeface=""/>
        <a:cs typeface=""/>
      </a:majorFont>
      <a:minorFont>
        <a:latin typeface="Optima nova LT RegularOs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129BBCBF21362E4099AE6C2F27C58737" ma:contentTypeVersion="10" ma:contentTypeDescription="Skapa ett nytt dokument." ma:contentTypeScope="" ma:versionID="18747d06bb4469686698159466988dab">
  <xsd:schema xmlns:xsd="http://www.w3.org/2001/XMLSchema" xmlns:xs="http://www.w3.org/2001/XMLSchema" xmlns:p="http://schemas.microsoft.com/office/2006/metadata/properties" xmlns:ns2="10c3a147-0d64-46aa-a281-dc97358e8373" targetNamespace="http://schemas.microsoft.com/office/2006/metadata/properties" ma:root="true" ma:fieldsID="17c0308a9d2c69e49919cc4b140f6c11" ns2:_="">
    <xsd:import namespace="10c3a147-0d64-46aa-a281-dc97358e837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LengthInSeconds" minOccurs="0"/>
                <xsd:element ref="ns2:MediaServiceDateTaken" minOccurs="0"/>
                <xsd:element ref="ns2:MediaServiceGenerationTime" minOccurs="0"/>
                <xsd:element ref="ns2:MediaServiceEventHashCode"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c3a147-0d64-46aa-a281-dc97358e83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CEBAD6A-AFE5-46E0-9A90-AF4AB80FFBEE}">
  <ds:schemaRefs>
    <ds:schemaRef ds:uri="http://schemas.microsoft.com/sharepoint/v3/contenttype/forms"/>
  </ds:schemaRefs>
</ds:datastoreItem>
</file>

<file path=customXml/itemProps2.xml><?xml version="1.0" encoding="utf-8"?>
<ds:datastoreItem xmlns:ds="http://schemas.openxmlformats.org/officeDocument/2006/customXml" ds:itemID="{D4ABDA6A-1F6C-4B42-8544-08E5AE6AC91F}">
  <ds:schemaRefs>
    <ds:schemaRef ds:uri="http://purl.org/dc/terms/"/>
    <ds:schemaRef ds:uri="http://purl.org/dc/dcmitype/"/>
    <ds:schemaRef ds:uri="http://schemas.microsoft.com/office/2006/documentManagement/types"/>
    <ds:schemaRef ds:uri="http://purl.org/dc/elements/1.1/"/>
    <ds:schemaRef ds:uri="http://schemas.microsoft.com/office/infopath/2007/PartnerControls"/>
    <ds:schemaRef ds:uri="http://schemas.microsoft.com/office/2006/metadata/properties"/>
    <ds:schemaRef ds:uri="http://www.w3.org/XML/1998/namespace"/>
    <ds:schemaRef ds:uri="http://schemas.openxmlformats.org/package/2006/metadata/core-properties"/>
    <ds:schemaRef ds:uri="17798c2e-8ec6-411a-92bf-42cada8c5360"/>
  </ds:schemaRefs>
</ds:datastoreItem>
</file>

<file path=customXml/itemProps3.xml><?xml version="1.0" encoding="utf-8"?>
<ds:datastoreItem xmlns:ds="http://schemas.openxmlformats.org/officeDocument/2006/customXml" ds:itemID="{FBE194CC-0A61-41E4-9955-FD730B22FB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c3a147-0d64-46aa-a281-dc97358e83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IHPU Arial_Georgia</Template>
  <TotalTime>509</TotalTime>
  <Words>3284</Words>
  <Application>Microsoft Office PowerPoint</Application>
  <PresentationFormat>Bredbild</PresentationFormat>
  <Paragraphs>529</Paragraphs>
  <Slides>78</Slides>
  <Notes>58</Notes>
  <HiddenSlides>0</HiddenSlides>
  <MMClips>0</MMClips>
  <ScaleCrop>false</ScaleCrop>
  <HeadingPairs>
    <vt:vector size="6" baseType="variant">
      <vt:variant>
        <vt:lpstr>Använt teckensnitt</vt:lpstr>
      </vt:variant>
      <vt:variant>
        <vt:i4>9</vt:i4>
      </vt:variant>
      <vt:variant>
        <vt:lpstr>Tema</vt:lpstr>
      </vt:variant>
      <vt:variant>
        <vt:i4>1</vt:i4>
      </vt:variant>
      <vt:variant>
        <vt:lpstr>Bildrubriker</vt:lpstr>
      </vt:variant>
      <vt:variant>
        <vt:i4>78</vt:i4>
      </vt:variant>
    </vt:vector>
  </HeadingPairs>
  <TitlesOfParts>
    <vt:vector size="88" baseType="lpstr">
      <vt:lpstr>Arial</vt:lpstr>
      <vt:lpstr>Avenir Book</vt:lpstr>
      <vt:lpstr>Calibri</vt:lpstr>
      <vt:lpstr>Georgia</vt:lpstr>
      <vt:lpstr>Gill Sans MT</vt:lpstr>
      <vt:lpstr>Helvetica</vt:lpstr>
      <vt:lpstr>Helvetica Now Display</vt:lpstr>
      <vt:lpstr>Helvetica Now Text</vt:lpstr>
      <vt:lpstr>Optima nova LT RegularOsF</vt:lpstr>
      <vt:lpstr>Psykologförbundet</vt:lpstr>
      <vt:lpstr>PowerPoint-presentation</vt:lpstr>
      <vt:lpstr>Specialistkollegium  År 20XX-20XX  Mentor:  Namn Titel Kontaktuppgift</vt:lpstr>
      <vt:lpstr>Agenda för träff 1</vt:lpstr>
      <vt:lpstr>Presentation</vt:lpstr>
      <vt:lpstr>Om specialistutbildningen</vt:lpstr>
      <vt:lpstr>Vad är specialistkollegium?</vt:lpstr>
      <vt:lpstr>Kollegiets syfte &amp; mål</vt:lpstr>
      <vt:lpstr>Lärandeaktiviteter</vt:lpstr>
      <vt:lpstr>Lärandemål</vt:lpstr>
      <vt:lpstr>Innehåll &amp; upplägg</vt:lpstr>
      <vt:lpstr>Ledarskapsblocket – rekommenderat innehåll</vt:lpstr>
      <vt:lpstr>Kurslitteratur</vt:lpstr>
      <vt:lpstr>Examination</vt:lpstr>
      <vt:lpstr>Närvarokrav </vt:lpstr>
      <vt:lpstr>Farhågor &amp; förhoppningar  övning 1</vt:lpstr>
      <vt:lpstr>Möjliga specialistuppdrag</vt:lpstr>
      <vt:lpstr>Vad innebär specialistrollen?</vt:lpstr>
      <vt:lpstr>Inför nästa gång</vt:lpstr>
      <vt:lpstr>Slutsummering</vt:lpstr>
      <vt:lpstr>Agenda för träff 2 &amp; 3</vt:lpstr>
      <vt:lpstr>Incheckning</vt:lpstr>
      <vt:lpstr>Dilemman</vt:lpstr>
      <vt:lpstr>Inför nästa gång</vt:lpstr>
      <vt:lpstr>Slutsummering</vt:lpstr>
      <vt:lpstr>Utvärdering under/efter träff 2</vt:lpstr>
      <vt:lpstr>Agenda för träff 4</vt:lpstr>
      <vt:lpstr>Incheckning</vt:lpstr>
      <vt:lpstr>Valfritt tema</vt:lpstr>
      <vt:lpstr>Inför nästa gång</vt:lpstr>
      <vt:lpstr>Slutsummering</vt:lpstr>
      <vt:lpstr>Agenda för träff 5</vt:lpstr>
      <vt:lpstr>Incheckning</vt:lpstr>
      <vt:lpstr>Ledarskapsmomentet</vt:lpstr>
      <vt:lpstr>Vad är ledarskap?</vt:lpstr>
      <vt:lpstr>PowerPoint-presentation</vt:lpstr>
      <vt:lpstr>PowerPoint-presentation</vt:lpstr>
      <vt:lpstr>Full Range Leadership Model</vt:lpstr>
      <vt:lpstr>Villkorligt belönande + transformerande ledarskap</vt:lpstr>
      <vt:lpstr>RKMM = analysstöd vid förändringsarbete</vt:lpstr>
      <vt:lpstr>Utforska egen relation till ledarskap och följarskap  övning 3</vt:lpstr>
      <vt:lpstr>Färdighetsträning av svåra situationer  övning 4</vt:lpstr>
      <vt:lpstr>Arbeta med egna lärandemål  övning 5 +  Ledarskap_utveckling i specialistrollen</vt:lpstr>
      <vt:lpstr>Inför nästa gång</vt:lpstr>
      <vt:lpstr>Slutsummering</vt:lpstr>
      <vt:lpstr>Agenda för träff 6</vt:lpstr>
      <vt:lpstr>Incheckning</vt:lpstr>
      <vt:lpstr>Organisationsanalys &amp; egen RKMM</vt:lpstr>
      <vt:lpstr>Inför nästa gång</vt:lpstr>
      <vt:lpstr>Slutsummering</vt:lpstr>
      <vt:lpstr>Utvärdering efter träff 6</vt:lpstr>
      <vt:lpstr>Agenda för träff 7</vt:lpstr>
      <vt:lpstr>Incheckning</vt:lpstr>
      <vt:lpstr>Utvecklingsuppdraget</vt:lpstr>
      <vt:lpstr>Inför nästa gång</vt:lpstr>
      <vt:lpstr>Slutsummering</vt:lpstr>
      <vt:lpstr>Agenda för träff 8</vt:lpstr>
      <vt:lpstr>Incheckning</vt:lpstr>
      <vt:lpstr>Presentationer av utvecklingsuppdraget</vt:lpstr>
      <vt:lpstr>Feedback på framförandet i presentationerna</vt:lpstr>
      <vt:lpstr>Sammanfattning</vt:lpstr>
      <vt:lpstr>Inför nästa gång</vt:lpstr>
      <vt:lpstr>Slutsummering</vt:lpstr>
      <vt:lpstr>Agenda för träff 9 &amp; 10</vt:lpstr>
      <vt:lpstr>Incheckning</vt:lpstr>
      <vt:lpstr>Dilemman</vt:lpstr>
      <vt:lpstr>Inför nästa gång</vt:lpstr>
      <vt:lpstr>Slutsummering</vt:lpstr>
      <vt:lpstr>Agenda för träff 11</vt:lpstr>
      <vt:lpstr>Incheckning</vt:lpstr>
      <vt:lpstr>Valfritt tema</vt:lpstr>
      <vt:lpstr>Inför nästa gång</vt:lpstr>
      <vt:lpstr>Slutsummering</vt:lpstr>
      <vt:lpstr>Agenda för träff 12</vt:lpstr>
      <vt:lpstr>Incheckning</vt:lpstr>
      <vt:lpstr>Sammanfattning av specialistkollegium</vt:lpstr>
      <vt:lpstr>Vad innebär specialistrollen?</vt:lpstr>
      <vt:lpstr>Positiv feedbackövning  övning 6</vt:lpstr>
      <vt:lpstr>Grattis till genomfört specialistkollegium!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Instruktioner Dold sida, visas inte vid utskrift</dc:title>
  <dc:creator>Elin Wesslander</dc:creator>
  <cp:lastModifiedBy>Elin Wesslander</cp:lastModifiedBy>
  <cp:revision>50</cp:revision>
  <dcterms:created xsi:type="dcterms:W3CDTF">2022-03-03T12:32:00Z</dcterms:created>
  <dcterms:modified xsi:type="dcterms:W3CDTF">2024-03-20T09:45:19Z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0x010100129BBCBF21362E4099AE6C2F27C58737</vt:lpwstr>
  </property>
  <property fmtid="{D5CDD505-2E9C-101B-9397-08002B2CF9AE}" pid="3" name="Order">
    <vt:r8>191800</vt:r8>
  </property>
</Properties>
</file>